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106"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DF733-8B1C-41DE-A17E-425615C7F020}" type="datetimeFigureOut">
              <a:rPr lang="en-US" smtClean="0"/>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D48C1-2CA0-4789-826D-C7C4A5089DF1}" type="slidenum">
              <a:rPr lang="en-US" smtClean="0"/>
              <a:t>‹#›</a:t>
            </a:fld>
            <a:endParaRPr lang="en-US"/>
          </a:p>
        </p:txBody>
      </p:sp>
    </p:spTree>
    <p:extLst>
      <p:ext uri="{BB962C8B-B14F-4D97-AF65-F5344CB8AC3E}">
        <p14:creationId xmlns:p14="http://schemas.microsoft.com/office/powerpoint/2010/main" val="236663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a:defRPr sz="2000" b="1">
                <a:solidFill>
                  <a:srgbClr val="00CC66"/>
                </a:solidFill>
                <a:latin typeface="Centaur" pitchFamily="18" charset="0"/>
              </a:defRPr>
            </a:lvl1pPr>
            <a:lvl2pPr marL="731731" indent="-281435" defTabSz="914665">
              <a:defRPr sz="2000" b="1">
                <a:solidFill>
                  <a:srgbClr val="00CC66"/>
                </a:solidFill>
                <a:latin typeface="Centaur" pitchFamily="18" charset="0"/>
              </a:defRPr>
            </a:lvl2pPr>
            <a:lvl3pPr marL="1125741" indent="-225148" defTabSz="914665">
              <a:defRPr sz="2000" b="1">
                <a:solidFill>
                  <a:srgbClr val="00CC66"/>
                </a:solidFill>
                <a:latin typeface="Centaur" pitchFamily="18" charset="0"/>
              </a:defRPr>
            </a:lvl3pPr>
            <a:lvl4pPr marL="1576037" indent="-225148" defTabSz="914665">
              <a:defRPr sz="2000" b="1">
                <a:solidFill>
                  <a:srgbClr val="00CC66"/>
                </a:solidFill>
                <a:latin typeface="Centaur" pitchFamily="18" charset="0"/>
              </a:defRPr>
            </a:lvl4pPr>
            <a:lvl5pPr marL="2026333" indent="-225148" defTabSz="914665">
              <a:defRPr sz="2000" b="1">
                <a:solidFill>
                  <a:srgbClr val="00CC66"/>
                </a:solidFill>
                <a:latin typeface="Centaur" pitchFamily="18" charset="0"/>
              </a:defRPr>
            </a:lvl5pPr>
            <a:lvl6pPr marL="2476630" indent="-225148" algn="ctr" defTabSz="914665" eaLnBrk="0" fontAlgn="base" hangingPunct="0">
              <a:spcBef>
                <a:spcPct val="50000"/>
              </a:spcBef>
              <a:spcAft>
                <a:spcPct val="0"/>
              </a:spcAft>
              <a:defRPr sz="2000" b="1">
                <a:solidFill>
                  <a:srgbClr val="00CC66"/>
                </a:solidFill>
                <a:latin typeface="Centaur" pitchFamily="18" charset="0"/>
              </a:defRPr>
            </a:lvl6pPr>
            <a:lvl7pPr marL="2926926" indent="-225148" algn="ctr" defTabSz="914665" eaLnBrk="0" fontAlgn="base" hangingPunct="0">
              <a:spcBef>
                <a:spcPct val="50000"/>
              </a:spcBef>
              <a:spcAft>
                <a:spcPct val="0"/>
              </a:spcAft>
              <a:defRPr sz="2000" b="1">
                <a:solidFill>
                  <a:srgbClr val="00CC66"/>
                </a:solidFill>
                <a:latin typeface="Centaur" pitchFamily="18" charset="0"/>
              </a:defRPr>
            </a:lvl7pPr>
            <a:lvl8pPr marL="3377222" indent="-225148" algn="ctr" defTabSz="914665" eaLnBrk="0" fontAlgn="base" hangingPunct="0">
              <a:spcBef>
                <a:spcPct val="50000"/>
              </a:spcBef>
              <a:spcAft>
                <a:spcPct val="0"/>
              </a:spcAft>
              <a:defRPr sz="2000" b="1">
                <a:solidFill>
                  <a:srgbClr val="00CC66"/>
                </a:solidFill>
                <a:latin typeface="Centaur" pitchFamily="18" charset="0"/>
              </a:defRPr>
            </a:lvl8pPr>
            <a:lvl9pPr marL="3827518" indent="-225148" algn="ctr" defTabSz="914665" eaLnBrk="0" fontAlgn="base" hangingPunct="0">
              <a:spcBef>
                <a:spcPct val="50000"/>
              </a:spcBef>
              <a:spcAft>
                <a:spcPct val="0"/>
              </a:spcAft>
              <a:defRPr sz="2000" b="1">
                <a:solidFill>
                  <a:srgbClr val="00CC66"/>
                </a:solidFill>
                <a:latin typeface="Centaur" pitchFamily="18" charset="0"/>
              </a:defRPr>
            </a:lvl9pPr>
          </a:lstStyle>
          <a:p>
            <a:pPr eaLnBrk="1" hangingPunct="1"/>
            <a:fld id="{DC65C030-AEC4-4EEA-91EF-BB2A1A2BACF5}" type="slidenum">
              <a:rPr lang="en-US" sz="1200" b="0">
                <a:solidFill>
                  <a:srgbClr val="000000"/>
                </a:solidFill>
                <a:latin typeface="Arial" pitchFamily="34" charset="0"/>
                <a:ea typeface="ＭＳ Ｐゴシック" pitchFamily="34" charset="-128"/>
              </a:rPr>
              <a:pPr eaLnBrk="1" hangingPunct="1"/>
              <a:t>1</a:t>
            </a:fld>
            <a:endParaRPr lang="en-US" sz="1200" b="0">
              <a:solidFill>
                <a:srgbClr val="000000"/>
              </a:solidFill>
              <a:latin typeface="Arial" pitchFamily="34" charset="0"/>
              <a:ea typeface="ＭＳ Ｐゴシック" pitchFamily="34"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ヒラギノ角ゴ Pro W3"/>
                <a:cs typeface="ヒラギノ角ゴ Pro W3"/>
              </a:rPr>
              <a:t>Explain each of the date fields one by one.  Make sure to say that Last Eval is NOT the date the eval was written.  </a:t>
            </a:r>
          </a:p>
          <a:p>
            <a:pPr eaLnBrk="1" hangingPunct="1"/>
            <a:endParaRPr lang="en-US" smtClean="0">
              <a:latin typeface="Arial" pitchFamily="34" charset="0"/>
              <a:ea typeface="ヒラギノ角ゴ Pro W3"/>
              <a:cs typeface="ヒラギノ角ゴ Pro W3"/>
            </a:endParaRPr>
          </a:p>
          <a:p>
            <a:pPr eaLnBrk="1" hangingPunct="1"/>
            <a:r>
              <a:rPr lang="en-US" smtClean="0">
                <a:latin typeface="Arial" pitchFamily="34" charset="0"/>
                <a:ea typeface="ヒラギノ角ゴ Pro W3"/>
                <a:cs typeface="ヒラギノ角ゴ Pro W3"/>
              </a:rPr>
              <a:t>Also, go over the IEP life cycle.  Begin with an initial, go to the annual, the next annual, then the triennial.  This repeats until the student exits Special Education via one of the exit field codes.  (Moves, is no longer eligible, dies, ages out, graduates with a diploma or a certificate of completion, parent revokes special education, etc.)</a:t>
            </a:r>
          </a:p>
          <a:p>
            <a:pPr eaLnBrk="1" hangingPunct="1"/>
            <a:endParaRPr lang="en-US" smtClean="0">
              <a:latin typeface="Arial" pitchFamily="34" charset="0"/>
              <a:ea typeface="ヒラギノ角ゴ Pro W3"/>
              <a:cs typeface="ヒラギノ角ゴ Pro W3"/>
            </a:endParaRPr>
          </a:p>
          <a:p>
            <a:pPr eaLnBrk="1" hangingPunct="1"/>
            <a:r>
              <a:rPr lang="en-US" smtClean="0">
                <a:latin typeface="Arial" pitchFamily="34" charset="0"/>
                <a:ea typeface="ヒラギノ角ゴ Pro W3"/>
                <a:cs typeface="ヒラギノ角ゴ Pro W3"/>
              </a:rPr>
              <a:t>If the student exits Special Education (Let’s say as a preschooler, receiving Speech services), then is re-evaluated for Special Education (Let’s say as a 4</a:t>
            </a:r>
            <a:r>
              <a:rPr lang="en-US" baseline="30000" smtClean="0">
                <a:latin typeface="Arial" pitchFamily="34" charset="0"/>
                <a:ea typeface="ヒラギノ角ゴ Pro W3"/>
                <a:cs typeface="ヒラギノ角ゴ Pro W3"/>
              </a:rPr>
              <a:t>th</a:t>
            </a:r>
            <a:r>
              <a:rPr lang="en-US" smtClean="0">
                <a:latin typeface="Arial" pitchFamily="34" charset="0"/>
                <a:ea typeface="ヒラギノ角ゴ Pro W3"/>
                <a:cs typeface="ヒラギノ角ゴ Pro W3"/>
              </a:rPr>
              <a:t> grader) and qualifies, that would start a whole new IEP lifecycle over again, beginning with an initial IEP, and progressing through.  In this case, the Original Entry date DOES NOT change from the first (preschool) Special Ed Entry Date.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F5AA57-7342-4BF9-9C87-AC42BFA7CC3F}"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16417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5AA57-7342-4BF9-9C87-AC42BFA7CC3F}"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323932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5AA57-7342-4BF9-9C87-AC42BFA7CC3F}"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272203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5AA57-7342-4BF9-9C87-AC42BFA7CC3F}"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308099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5AA57-7342-4BF9-9C87-AC42BFA7CC3F}"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26585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F5AA57-7342-4BF9-9C87-AC42BFA7CC3F}"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325359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F5AA57-7342-4BF9-9C87-AC42BFA7CC3F}" type="datetimeFigureOut">
              <a:rPr lang="en-US" smtClean="0"/>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273791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F5AA57-7342-4BF9-9C87-AC42BFA7CC3F}" type="datetimeFigureOut">
              <a:rPr lang="en-US" smtClean="0"/>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130234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5AA57-7342-4BF9-9C87-AC42BFA7CC3F}" type="datetimeFigureOut">
              <a:rPr lang="en-US" smtClean="0"/>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364188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5AA57-7342-4BF9-9C87-AC42BFA7CC3F}"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172797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5AA57-7342-4BF9-9C87-AC42BFA7CC3F}"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EE91-A61F-4850-BE1A-A4E2C0493DB0}" type="slidenum">
              <a:rPr lang="en-US" smtClean="0"/>
              <a:t>‹#›</a:t>
            </a:fld>
            <a:endParaRPr lang="en-US"/>
          </a:p>
        </p:txBody>
      </p:sp>
    </p:spTree>
    <p:extLst>
      <p:ext uri="{BB962C8B-B14F-4D97-AF65-F5344CB8AC3E}">
        <p14:creationId xmlns:p14="http://schemas.microsoft.com/office/powerpoint/2010/main" val="386873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5AA57-7342-4BF9-9C87-AC42BFA7CC3F}" type="datetimeFigureOut">
              <a:rPr lang="en-US" smtClean="0"/>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1EE91-A61F-4850-BE1A-A4E2C0493DB0}" type="slidenum">
              <a:rPr lang="en-US" smtClean="0"/>
              <a:t>‹#›</a:t>
            </a:fld>
            <a:endParaRPr lang="en-US"/>
          </a:p>
        </p:txBody>
      </p:sp>
    </p:spTree>
    <p:extLst>
      <p:ext uri="{BB962C8B-B14F-4D97-AF65-F5344CB8AC3E}">
        <p14:creationId xmlns:p14="http://schemas.microsoft.com/office/powerpoint/2010/main" val="93655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6858000"/>
          </a:xfrm>
          <a:prstGeom prst="rect">
            <a:avLst/>
          </a:prstGeom>
          <a:solidFill>
            <a:schemeClr val="hlink"/>
          </a:solidFill>
          <a:ln w="9525">
            <a:solidFill>
              <a:schemeClr val="tx1"/>
            </a:solidFill>
            <a:miter lim="800000"/>
            <a:headEnd/>
            <a:tailEnd/>
          </a:ln>
        </p:spPr>
        <p:txBody>
          <a:bodyPr wrap="none" anchor="ctr"/>
          <a:lstStyle/>
          <a:p>
            <a:pPr>
              <a:spcBef>
                <a:spcPct val="0"/>
              </a:spcBef>
            </a:pPr>
            <a:endParaRPr lang="en-US" sz="2400">
              <a:solidFill>
                <a:srgbClr val="000000"/>
              </a:solidFill>
              <a:latin typeface="Times" charset="0"/>
              <a:ea typeface="ＭＳ Ｐゴシック" pitchFamily="34" charset="-128"/>
            </a:endParaRPr>
          </a:p>
        </p:txBody>
      </p:sp>
      <p:sp>
        <p:nvSpPr>
          <p:cNvPr id="24579" name="Rectangle 5"/>
          <p:cNvSpPr>
            <a:spLocks noChangeArrowheads="1"/>
          </p:cNvSpPr>
          <p:nvPr/>
        </p:nvSpPr>
        <p:spPr bwMode="auto">
          <a:xfrm>
            <a:off x="228600" y="228600"/>
            <a:ext cx="8686800" cy="6400800"/>
          </a:xfrm>
          <a:prstGeom prst="rect">
            <a:avLst/>
          </a:prstGeom>
          <a:solidFill>
            <a:schemeClr val="bg1"/>
          </a:solidFill>
          <a:ln w="9525">
            <a:solidFill>
              <a:schemeClr val="tx1"/>
            </a:solidFill>
            <a:miter lim="800000"/>
            <a:headEnd/>
            <a:tailEnd/>
          </a:ln>
        </p:spPr>
        <p:txBody>
          <a:bodyPr wrap="none" anchor="ctr"/>
          <a:lstStyle/>
          <a:p>
            <a:pPr>
              <a:spcBef>
                <a:spcPct val="0"/>
              </a:spcBef>
            </a:pPr>
            <a:endParaRPr lang="en-US" sz="2400">
              <a:solidFill>
                <a:srgbClr val="000000"/>
              </a:solidFill>
              <a:latin typeface="Times" charset="0"/>
              <a:ea typeface="ＭＳ Ｐゴシック" pitchFamily="34" charset="-128"/>
            </a:endParaRPr>
          </a:p>
        </p:txBody>
      </p:sp>
      <p:sp>
        <p:nvSpPr>
          <p:cNvPr id="24580" name="Text Box 7"/>
          <p:cNvSpPr txBox="1">
            <a:spLocks noChangeArrowheads="1"/>
          </p:cNvSpPr>
          <p:nvPr/>
        </p:nvSpPr>
        <p:spPr bwMode="auto">
          <a:xfrm>
            <a:off x="914400" y="16764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CC66"/>
                </a:solidFill>
                <a:latin typeface="Centaur" pitchFamily="18" charset="0"/>
              </a:defRPr>
            </a:lvl1pPr>
            <a:lvl2pPr marL="742950" indent="-285750">
              <a:defRPr sz="2000" b="1">
                <a:solidFill>
                  <a:srgbClr val="00CC66"/>
                </a:solidFill>
                <a:latin typeface="Centaur" pitchFamily="18" charset="0"/>
              </a:defRPr>
            </a:lvl2pPr>
            <a:lvl3pPr marL="1143000" indent="-228600">
              <a:defRPr sz="2000" b="1">
                <a:solidFill>
                  <a:srgbClr val="00CC66"/>
                </a:solidFill>
                <a:latin typeface="Centaur" pitchFamily="18" charset="0"/>
              </a:defRPr>
            </a:lvl3pPr>
            <a:lvl4pPr marL="1600200" indent="-228600">
              <a:defRPr sz="2000" b="1">
                <a:solidFill>
                  <a:srgbClr val="00CC66"/>
                </a:solidFill>
                <a:latin typeface="Centaur" pitchFamily="18" charset="0"/>
              </a:defRPr>
            </a:lvl4pPr>
            <a:lvl5pPr marL="2057400" indent="-228600">
              <a:defRPr sz="2000" b="1">
                <a:solidFill>
                  <a:srgbClr val="00CC66"/>
                </a:solidFill>
                <a:latin typeface="Centaur" pitchFamily="18" charset="0"/>
              </a:defRPr>
            </a:lvl5pPr>
            <a:lvl6pPr marL="2514600" indent="-228600" algn="ctr" eaLnBrk="0" fontAlgn="base" hangingPunct="0">
              <a:spcBef>
                <a:spcPct val="50000"/>
              </a:spcBef>
              <a:spcAft>
                <a:spcPct val="0"/>
              </a:spcAft>
              <a:defRPr sz="2000" b="1">
                <a:solidFill>
                  <a:srgbClr val="00CC66"/>
                </a:solidFill>
                <a:latin typeface="Centaur" pitchFamily="18" charset="0"/>
              </a:defRPr>
            </a:lvl6pPr>
            <a:lvl7pPr marL="2971800" indent="-228600" algn="ctr" eaLnBrk="0" fontAlgn="base" hangingPunct="0">
              <a:spcBef>
                <a:spcPct val="50000"/>
              </a:spcBef>
              <a:spcAft>
                <a:spcPct val="0"/>
              </a:spcAft>
              <a:defRPr sz="2000" b="1">
                <a:solidFill>
                  <a:srgbClr val="00CC66"/>
                </a:solidFill>
                <a:latin typeface="Centaur" pitchFamily="18" charset="0"/>
              </a:defRPr>
            </a:lvl7pPr>
            <a:lvl8pPr marL="3429000" indent="-228600" algn="ctr" eaLnBrk="0" fontAlgn="base" hangingPunct="0">
              <a:spcBef>
                <a:spcPct val="50000"/>
              </a:spcBef>
              <a:spcAft>
                <a:spcPct val="0"/>
              </a:spcAft>
              <a:defRPr sz="2000" b="1">
                <a:solidFill>
                  <a:srgbClr val="00CC66"/>
                </a:solidFill>
                <a:latin typeface="Centaur" pitchFamily="18" charset="0"/>
              </a:defRPr>
            </a:lvl8pPr>
            <a:lvl9pPr marL="3886200" indent="-228600" algn="ctr" eaLnBrk="0" fontAlgn="base" hangingPunct="0">
              <a:spcBef>
                <a:spcPct val="50000"/>
              </a:spcBef>
              <a:spcAft>
                <a:spcPct val="0"/>
              </a:spcAft>
              <a:defRPr sz="2000" b="1">
                <a:solidFill>
                  <a:srgbClr val="00CC66"/>
                </a:solidFill>
                <a:latin typeface="Centaur" pitchFamily="18" charset="0"/>
              </a:defRPr>
            </a:lvl9pPr>
          </a:lstStyle>
          <a:p>
            <a:pPr eaLnBrk="1" hangingPunct="1"/>
            <a:endParaRPr lang="en-US" sz="2400">
              <a:solidFill>
                <a:srgbClr val="000000"/>
              </a:solidFill>
              <a:latin typeface="Arial" pitchFamily="34" charset="0"/>
              <a:ea typeface="ＭＳ Ｐゴシック" pitchFamily="34" charset="-128"/>
            </a:endParaRPr>
          </a:p>
        </p:txBody>
      </p:sp>
      <p:pic>
        <p:nvPicPr>
          <p:cNvPr id="24581" name="Picture 15"/>
          <p:cNvPicPr>
            <a:picLocks noChangeAspect="1" noChangeArrowheads="1"/>
          </p:cNvPicPr>
          <p:nvPr/>
        </p:nvPicPr>
        <p:blipFill>
          <a:blip r:embed="rId3">
            <a:extLst>
              <a:ext uri="{28A0092B-C50C-407E-A947-70E740481C1C}">
                <a14:useLocalDpi xmlns:a14="http://schemas.microsoft.com/office/drawing/2010/main" val="0"/>
              </a:ext>
            </a:extLst>
          </a:blip>
          <a:srcRect l="18462" t="13673" r="19987" b="12077"/>
          <a:stretch>
            <a:fillRect/>
          </a:stretch>
        </p:blipFill>
        <p:spPr bwMode="auto">
          <a:xfrm>
            <a:off x="685800" y="1295400"/>
            <a:ext cx="77438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1233488" y="5124450"/>
            <a:ext cx="411162" cy="342900"/>
          </a:xfrm>
          <a:prstGeom prst="wedgeRoundRectCallout">
            <a:avLst>
              <a:gd name="adj1" fmla="val 88665"/>
              <a:gd name="adj2" fmla="val 131204"/>
              <a:gd name="adj3" fmla="val 16667"/>
            </a:avLst>
          </a:prstGeom>
        </p:spPr>
        <p:style>
          <a:lnRef idx="2">
            <a:schemeClr val="dk1"/>
          </a:lnRef>
          <a:fillRef idx="1">
            <a:schemeClr val="lt1"/>
          </a:fillRef>
          <a:effectRef idx="0">
            <a:schemeClr val="dk1"/>
          </a:effectRef>
          <a:fontRef idx="minor">
            <a:schemeClr val="dk1"/>
          </a:fontRef>
        </p:style>
        <p:txBody>
          <a:bodyPr anchor="ctr"/>
          <a:lstStyle/>
          <a:p>
            <a:pPr>
              <a:spcBef>
                <a:spcPct val="0"/>
              </a:spcBef>
              <a:defRPr/>
            </a:pPr>
            <a:r>
              <a:rPr lang="en-US" sz="1000" dirty="0">
                <a:solidFill>
                  <a:prstClr val="black"/>
                </a:solidFill>
              </a:rPr>
              <a:t>#2</a:t>
            </a:r>
          </a:p>
        </p:txBody>
      </p:sp>
      <p:sp>
        <p:nvSpPr>
          <p:cNvPr id="2" name="Rounded Rectangular Callout 1"/>
          <p:cNvSpPr/>
          <p:nvPr/>
        </p:nvSpPr>
        <p:spPr>
          <a:xfrm>
            <a:off x="8429625" y="4305300"/>
            <a:ext cx="457200" cy="381000"/>
          </a:xfrm>
          <a:prstGeom prst="wedgeRoundRectCallout">
            <a:avLst>
              <a:gd name="adj1" fmla="val -56944"/>
              <a:gd name="adj2" fmla="val 111833"/>
              <a:gd name="adj3" fmla="val 16667"/>
            </a:avLst>
          </a:prstGeom>
        </p:spPr>
        <p:style>
          <a:lnRef idx="2">
            <a:schemeClr val="dk1"/>
          </a:lnRef>
          <a:fillRef idx="1">
            <a:schemeClr val="lt1"/>
          </a:fillRef>
          <a:effectRef idx="0">
            <a:schemeClr val="dk1"/>
          </a:effectRef>
          <a:fontRef idx="minor">
            <a:schemeClr val="dk1"/>
          </a:fontRef>
        </p:style>
        <p:txBody>
          <a:bodyPr anchor="ctr"/>
          <a:lstStyle/>
          <a:p>
            <a:pPr>
              <a:spcBef>
                <a:spcPct val="0"/>
              </a:spcBef>
              <a:defRPr/>
            </a:pPr>
            <a:r>
              <a:rPr lang="en-US" sz="1000" dirty="0">
                <a:solidFill>
                  <a:prstClr val="black"/>
                </a:solidFill>
              </a:rPr>
              <a:t>#1</a:t>
            </a:r>
          </a:p>
        </p:txBody>
      </p:sp>
      <p:sp>
        <p:nvSpPr>
          <p:cNvPr id="4" name="Rounded Rectangular Callout 3"/>
          <p:cNvSpPr/>
          <p:nvPr/>
        </p:nvSpPr>
        <p:spPr>
          <a:xfrm>
            <a:off x="5257800" y="5467350"/>
            <a:ext cx="381000" cy="228600"/>
          </a:xfrm>
          <a:prstGeom prst="wedgeRoundRectCallout">
            <a:avLst>
              <a:gd name="adj1" fmla="val -102000"/>
              <a:gd name="adj2" fmla="val 66944"/>
              <a:gd name="adj3" fmla="val 16667"/>
            </a:avLst>
          </a:prstGeom>
        </p:spPr>
        <p:style>
          <a:lnRef idx="2">
            <a:schemeClr val="dk1"/>
          </a:lnRef>
          <a:fillRef idx="1">
            <a:schemeClr val="lt1"/>
          </a:fillRef>
          <a:effectRef idx="0">
            <a:schemeClr val="dk1"/>
          </a:effectRef>
          <a:fontRef idx="minor">
            <a:schemeClr val="dk1"/>
          </a:fontRef>
        </p:style>
        <p:txBody>
          <a:bodyPr anchor="ctr"/>
          <a:lstStyle/>
          <a:p>
            <a:pPr>
              <a:spcBef>
                <a:spcPct val="0"/>
              </a:spcBef>
              <a:defRPr/>
            </a:pPr>
            <a:r>
              <a:rPr lang="en-US" sz="1000" dirty="0">
                <a:solidFill>
                  <a:prstClr val="black"/>
                </a:solidFill>
              </a:rPr>
              <a:t>#3</a:t>
            </a:r>
          </a:p>
        </p:txBody>
      </p:sp>
      <p:sp>
        <p:nvSpPr>
          <p:cNvPr id="5" name="Rounded Rectangular Callout 4"/>
          <p:cNvSpPr/>
          <p:nvPr/>
        </p:nvSpPr>
        <p:spPr>
          <a:xfrm>
            <a:off x="7924800" y="5133975"/>
            <a:ext cx="381000" cy="342900"/>
          </a:xfrm>
          <a:prstGeom prst="wedgeRoundRectCallout">
            <a:avLst>
              <a:gd name="adj1" fmla="val -75833"/>
              <a:gd name="adj2" fmla="val 109907"/>
              <a:gd name="adj3" fmla="val 16667"/>
            </a:avLst>
          </a:prstGeom>
        </p:spPr>
        <p:style>
          <a:lnRef idx="2">
            <a:schemeClr val="dk1"/>
          </a:lnRef>
          <a:fillRef idx="1">
            <a:schemeClr val="lt1"/>
          </a:fillRef>
          <a:effectRef idx="0">
            <a:schemeClr val="dk1"/>
          </a:effectRef>
          <a:fontRef idx="minor">
            <a:schemeClr val="dk1"/>
          </a:fontRef>
        </p:style>
        <p:txBody>
          <a:bodyPr anchor="ctr"/>
          <a:lstStyle/>
          <a:p>
            <a:pPr>
              <a:spcBef>
                <a:spcPct val="0"/>
              </a:spcBef>
              <a:defRPr/>
            </a:pPr>
            <a:r>
              <a:rPr lang="en-US" sz="1000" dirty="0">
                <a:solidFill>
                  <a:prstClr val="black"/>
                </a:solidFill>
              </a:rPr>
              <a:t>#4</a:t>
            </a:r>
          </a:p>
        </p:txBody>
      </p:sp>
      <p:sp>
        <p:nvSpPr>
          <p:cNvPr id="6" name="Rounded Rectangular Callout 5"/>
          <p:cNvSpPr/>
          <p:nvPr/>
        </p:nvSpPr>
        <p:spPr>
          <a:xfrm>
            <a:off x="1644650" y="6162675"/>
            <a:ext cx="457200" cy="304800"/>
          </a:xfrm>
          <a:prstGeom prst="wedgeRoundRectCallout">
            <a:avLst>
              <a:gd name="adj1" fmla="val 25834"/>
              <a:gd name="adj2" fmla="val -84167"/>
              <a:gd name="adj3" fmla="val 16667"/>
            </a:avLst>
          </a:prstGeom>
        </p:spPr>
        <p:style>
          <a:lnRef idx="2">
            <a:schemeClr val="dk1"/>
          </a:lnRef>
          <a:fillRef idx="1">
            <a:schemeClr val="lt1"/>
          </a:fillRef>
          <a:effectRef idx="0">
            <a:schemeClr val="dk1"/>
          </a:effectRef>
          <a:fontRef idx="minor">
            <a:schemeClr val="dk1"/>
          </a:fontRef>
        </p:style>
        <p:txBody>
          <a:bodyPr anchor="ctr"/>
          <a:lstStyle/>
          <a:p>
            <a:pPr>
              <a:spcBef>
                <a:spcPct val="0"/>
              </a:spcBef>
              <a:defRPr/>
            </a:pPr>
            <a:r>
              <a:rPr lang="en-US" sz="1000" dirty="0">
                <a:solidFill>
                  <a:prstClr val="black"/>
                </a:solidFill>
              </a:rPr>
              <a:t>#5</a:t>
            </a:r>
          </a:p>
        </p:txBody>
      </p:sp>
      <p:sp>
        <p:nvSpPr>
          <p:cNvPr id="10" name="Rounded Rectangular Callout 9"/>
          <p:cNvSpPr/>
          <p:nvPr/>
        </p:nvSpPr>
        <p:spPr>
          <a:xfrm>
            <a:off x="5181600" y="6057900"/>
            <a:ext cx="376238" cy="304800"/>
          </a:xfrm>
          <a:prstGeom prst="wedgeRoundRectCallout">
            <a:avLst>
              <a:gd name="adj1" fmla="val -77976"/>
              <a:gd name="adj2" fmla="val -86833"/>
              <a:gd name="adj3" fmla="val 16667"/>
            </a:avLst>
          </a:prstGeom>
        </p:spPr>
        <p:style>
          <a:lnRef idx="2">
            <a:schemeClr val="dk1"/>
          </a:lnRef>
          <a:fillRef idx="1">
            <a:schemeClr val="lt1"/>
          </a:fillRef>
          <a:effectRef idx="0">
            <a:schemeClr val="dk1"/>
          </a:effectRef>
          <a:fontRef idx="minor">
            <a:schemeClr val="dk1"/>
          </a:fontRef>
        </p:style>
        <p:txBody>
          <a:bodyPr anchor="ctr"/>
          <a:lstStyle/>
          <a:p>
            <a:pPr>
              <a:spcBef>
                <a:spcPct val="0"/>
              </a:spcBef>
              <a:defRPr/>
            </a:pPr>
            <a:r>
              <a:rPr lang="en-US" sz="1000" dirty="0">
                <a:solidFill>
                  <a:prstClr val="black"/>
                </a:solidFill>
              </a:rPr>
              <a:t>#6</a:t>
            </a:r>
          </a:p>
        </p:txBody>
      </p:sp>
      <p:sp>
        <p:nvSpPr>
          <p:cNvPr id="11" name="Rounded Rectangular Callout 10"/>
          <p:cNvSpPr/>
          <p:nvPr/>
        </p:nvSpPr>
        <p:spPr>
          <a:xfrm>
            <a:off x="8162925" y="6057900"/>
            <a:ext cx="533400" cy="304800"/>
          </a:xfrm>
          <a:prstGeom prst="wedgeRoundRectCallout">
            <a:avLst>
              <a:gd name="adj1" fmla="val -123690"/>
              <a:gd name="adj2" fmla="val -64167"/>
              <a:gd name="adj3" fmla="val 16667"/>
            </a:avLst>
          </a:prstGeom>
        </p:spPr>
        <p:style>
          <a:lnRef idx="2">
            <a:schemeClr val="dk1"/>
          </a:lnRef>
          <a:fillRef idx="1">
            <a:schemeClr val="lt1"/>
          </a:fillRef>
          <a:effectRef idx="0">
            <a:schemeClr val="dk1"/>
          </a:effectRef>
          <a:fontRef idx="minor">
            <a:schemeClr val="dk1"/>
          </a:fontRef>
        </p:style>
        <p:txBody>
          <a:bodyPr anchor="ctr"/>
          <a:lstStyle/>
          <a:p>
            <a:pPr>
              <a:spcBef>
                <a:spcPct val="0"/>
              </a:spcBef>
              <a:defRPr/>
            </a:pPr>
            <a:r>
              <a:rPr lang="en-US" sz="1000" dirty="0">
                <a:solidFill>
                  <a:prstClr val="black"/>
                </a:solidFill>
              </a:rPr>
              <a:t>#7</a:t>
            </a:r>
          </a:p>
        </p:txBody>
      </p:sp>
      <p:sp>
        <p:nvSpPr>
          <p:cNvPr id="14" name="Rectangle 2"/>
          <p:cNvSpPr txBox="1">
            <a:spLocks noChangeArrowheads="1"/>
          </p:cNvSpPr>
          <p:nvPr/>
        </p:nvSpPr>
        <p:spPr bwMode="auto">
          <a:xfrm>
            <a:off x="442913" y="457200"/>
            <a:ext cx="8229600" cy="646113"/>
          </a:xfrm>
          <a:prstGeom prst="rect">
            <a:avLst/>
          </a:prstGeom>
          <a:solidFill>
            <a:srgbClr val="99CCFF"/>
          </a:solidFill>
          <a:ln w="57150">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Bef>
                <a:spcPct val="50000"/>
              </a:spcBef>
              <a:defRPr/>
            </a:pPr>
            <a:r>
              <a:rPr lang="en-US" sz="3600" dirty="0" smtClean="0">
                <a:solidFill>
                  <a:schemeClr val="accent2">
                    <a:lumMod val="75000"/>
                  </a:schemeClr>
                </a:solidFill>
                <a:ea typeface="+mn-ea"/>
                <a:cs typeface="+mn-cs"/>
              </a:rPr>
              <a:t>Let’s Talk About Dates…</a:t>
            </a:r>
            <a:endParaRPr lang="en-US" sz="4800" dirty="0">
              <a:solidFill>
                <a:schemeClr val="accent2">
                  <a:lumMod val="75000"/>
                </a:schemeClr>
              </a:solidFill>
              <a:ea typeface="+mn-ea"/>
              <a:cs typeface="+mn-cs"/>
            </a:endParaRPr>
          </a:p>
        </p:txBody>
      </p:sp>
      <p:sp>
        <p:nvSpPr>
          <p:cNvPr id="7" name="Footer Placeholder 6"/>
          <p:cNvSpPr>
            <a:spLocks noGrp="1"/>
          </p:cNvSpPr>
          <p:nvPr>
            <p:ph type="ftr" sz="quarter" idx="10"/>
          </p:nvPr>
        </p:nvSpPr>
        <p:spPr/>
        <p:txBody>
          <a:bodyPr/>
          <a:lstStyle/>
          <a:p>
            <a:pPr>
              <a:defRPr/>
            </a:pPr>
            <a:r>
              <a:rPr lang="en-US"/>
              <a:t>Riverside County SELPA  Staff Development   2014-2015</a:t>
            </a:r>
          </a:p>
        </p:txBody>
      </p:sp>
      <p:sp>
        <p:nvSpPr>
          <p:cNvPr id="8" name="Slide Number Placeholder 7"/>
          <p:cNvSpPr>
            <a:spLocks noGrp="1"/>
          </p:cNvSpPr>
          <p:nvPr>
            <p:ph type="sldNum" sz="quarter" idx="11"/>
          </p:nvPr>
        </p:nvSpPr>
        <p:spPr/>
        <p:txBody>
          <a:bodyPr/>
          <a:lstStyle/>
          <a:p>
            <a:pPr>
              <a:defRPr/>
            </a:pPr>
            <a:fld id="{1DA29AFD-BA3E-465B-9A77-E3F2B113B3AA}" type="slidenum">
              <a:rPr lang="en-US" smtClean="0"/>
              <a:pPr>
                <a:defRPr/>
              </a:pPr>
              <a:t>1</a:t>
            </a:fld>
            <a:endParaRPr lang="en-US"/>
          </a:p>
        </p:txBody>
      </p:sp>
    </p:spTree>
    <p:extLst>
      <p:ext uri="{BB962C8B-B14F-4D97-AF65-F5344CB8AC3E}">
        <p14:creationId xmlns:p14="http://schemas.microsoft.com/office/powerpoint/2010/main" val="2262527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772400" cy="830263"/>
          </a:xfrm>
          <a:solidFill>
            <a:srgbClr val="99CCFF"/>
          </a:solidFill>
          <a:ln w="57150">
            <a:solidFill>
              <a:schemeClr val="accent6"/>
            </a:solidFill>
            <a:miter lim="800000"/>
            <a:headEnd/>
            <a:tailEnd/>
          </a:ln>
        </p:spPr>
        <p:txBody>
          <a:bodyPr>
            <a:spAutoFit/>
          </a:bodyPr>
          <a:lstStyle/>
          <a:p>
            <a:pPr>
              <a:spcBef>
                <a:spcPct val="50000"/>
              </a:spcBef>
              <a:defRPr/>
            </a:pPr>
            <a:r>
              <a:rPr lang="en-US" sz="4800" b="1" kern="1200" dirty="0">
                <a:solidFill>
                  <a:schemeClr val="accent2">
                    <a:lumMod val="75000"/>
                  </a:schemeClr>
                </a:solidFill>
                <a:ea typeface="+mn-ea"/>
                <a:cs typeface="+mn-cs"/>
              </a:rPr>
              <a:t>What About Amendments?</a:t>
            </a:r>
          </a:p>
        </p:txBody>
      </p:sp>
      <p:sp>
        <p:nvSpPr>
          <p:cNvPr id="74755" name="Content Placeholder 4"/>
          <p:cNvSpPr>
            <a:spLocks noGrp="1"/>
          </p:cNvSpPr>
          <p:nvPr>
            <p:ph idx="1"/>
          </p:nvPr>
        </p:nvSpPr>
        <p:spPr>
          <a:xfrm>
            <a:off x="685800" y="1447800"/>
            <a:ext cx="7772400" cy="4114800"/>
          </a:xfrm>
        </p:spPr>
        <p:txBody>
          <a:bodyPr>
            <a:normAutofit lnSpcReduction="10000"/>
          </a:bodyPr>
          <a:lstStyle/>
          <a:p>
            <a:r>
              <a:rPr lang="en-US" sz="2800" smtClean="0">
                <a:solidFill>
                  <a:schemeClr val="accent2"/>
                </a:solidFill>
              </a:rPr>
              <a:t>The amendment form should</a:t>
            </a:r>
            <a:r>
              <a:rPr lang="en-US" sz="2800" smtClean="0">
                <a:solidFill>
                  <a:srgbClr val="FF0000"/>
                </a:solidFill>
              </a:rPr>
              <a:t> </a:t>
            </a:r>
            <a:r>
              <a:rPr lang="en-US" sz="2800" b="1" u="sng" smtClean="0">
                <a:solidFill>
                  <a:srgbClr val="FF0000"/>
                </a:solidFill>
              </a:rPr>
              <a:t>NOT</a:t>
            </a:r>
            <a:r>
              <a:rPr lang="en-US" sz="2800" smtClean="0"/>
              <a:t> </a:t>
            </a:r>
            <a:r>
              <a:rPr lang="en-US" sz="2800" smtClean="0">
                <a:solidFill>
                  <a:schemeClr val="accent2"/>
                </a:solidFill>
              </a:rPr>
              <a:t>be used </a:t>
            </a:r>
            <a:r>
              <a:rPr lang="en-US" smtClean="0">
                <a:solidFill>
                  <a:schemeClr val="accent2"/>
                </a:solidFill>
              </a:rPr>
              <a:t>–</a:t>
            </a:r>
          </a:p>
          <a:p>
            <a:pPr lvl="1"/>
            <a:r>
              <a:rPr lang="en-US" smtClean="0"/>
              <a:t>When the </a:t>
            </a:r>
            <a:r>
              <a:rPr lang="en-US" u="sng" smtClean="0"/>
              <a:t>purpose of meeting </a:t>
            </a:r>
            <a:r>
              <a:rPr lang="en-US" smtClean="0"/>
              <a:t>is an initial, annual, triennial or 30-day interim placement</a:t>
            </a:r>
          </a:p>
          <a:p>
            <a:r>
              <a:rPr lang="en-US" sz="2800" smtClean="0">
                <a:solidFill>
                  <a:schemeClr val="accent2"/>
                </a:solidFill>
              </a:rPr>
              <a:t>An amendment form should be used for any other type of IEP meeting!!!!!!!!!!</a:t>
            </a:r>
          </a:p>
          <a:p>
            <a:r>
              <a:rPr lang="en-US" sz="2800" smtClean="0"/>
              <a:t>The amendment form is found only in the </a:t>
            </a:r>
            <a:r>
              <a:rPr lang="en-US" sz="2800" i="1" smtClean="0"/>
              <a:t>Current IEP </a:t>
            </a:r>
            <a:r>
              <a:rPr lang="en-US" sz="2800" smtClean="0"/>
              <a:t>in SEIS</a:t>
            </a:r>
          </a:p>
          <a:p>
            <a:r>
              <a:rPr lang="en-US" sz="2800" smtClean="0">
                <a:solidFill>
                  <a:schemeClr val="accent2"/>
                </a:solidFill>
              </a:rPr>
              <a:t>Additional IEP pages may be added to the amendment as appropriate</a:t>
            </a:r>
          </a:p>
          <a:p>
            <a:pPr lvl="1"/>
            <a:endParaRPr lang="en-US" smtClean="0"/>
          </a:p>
        </p:txBody>
      </p:sp>
      <p:sp>
        <p:nvSpPr>
          <p:cNvPr id="2" name="Footer Placeholder 1"/>
          <p:cNvSpPr>
            <a:spLocks noGrp="1"/>
          </p:cNvSpPr>
          <p:nvPr>
            <p:ph type="ftr" sz="quarter" idx="10"/>
          </p:nvPr>
        </p:nvSpPr>
        <p:spPr/>
        <p:txBody>
          <a:bodyPr/>
          <a:lstStyle/>
          <a:p>
            <a:pPr>
              <a:defRPr/>
            </a:pPr>
            <a:r>
              <a:rPr lang="en-US"/>
              <a:t>Riverside County SELPA  Staff Development   2014-2015</a:t>
            </a:r>
          </a:p>
        </p:txBody>
      </p:sp>
      <p:sp>
        <p:nvSpPr>
          <p:cNvPr id="3" name="Slide Number Placeholder 2"/>
          <p:cNvSpPr>
            <a:spLocks noGrp="1"/>
          </p:cNvSpPr>
          <p:nvPr>
            <p:ph type="sldNum" sz="quarter" idx="11"/>
          </p:nvPr>
        </p:nvSpPr>
        <p:spPr/>
        <p:txBody>
          <a:bodyPr/>
          <a:lstStyle/>
          <a:p>
            <a:pPr>
              <a:defRPr/>
            </a:pPr>
            <a:fld id="{73761952-D612-45D4-AB7D-277B7192DA0D}" type="slidenum">
              <a:rPr lang="en-US" smtClean="0"/>
              <a:pPr>
                <a:defRPr/>
              </a:pPr>
              <a:t>2</a:t>
            </a:fld>
            <a:endParaRPr lang="en-US"/>
          </a:p>
        </p:txBody>
      </p:sp>
    </p:spTree>
    <p:extLst>
      <p:ext uri="{BB962C8B-B14F-4D97-AF65-F5344CB8AC3E}">
        <p14:creationId xmlns:p14="http://schemas.microsoft.com/office/powerpoint/2010/main" val="304607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524000"/>
            <a:ext cx="5715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a:xfrm>
            <a:off x="6172200" y="2895600"/>
            <a:ext cx="2743200" cy="1524000"/>
          </a:xfrm>
          <a:prstGeom prst="wedgeRectCallout">
            <a:avLst>
              <a:gd name="adj1" fmla="val -100347"/>
              <a:gd name="adj2" fmla="val 46875"/>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To start an amendment you still click on the Add Amendment link found </a:t>
            </a:r>
            <a:r>
              <a:rPr lang="en-US" sz="1600" dirty="0">
                <a:solidFill>
                  <a:srgbClr val="C00000"/>
                </a:solidFill>
                <a:latin typeface="Century Gothic" pitchFamily="34" charset="0"/>
              </a:rPr>
              <a:t>ONLY</a:t>
            </a:r>
            <a:r>
              <a:rPr lang="en-US" sz="1600" dirty="0">
                <a:solidFill>
                  <a:schemeClr val="tx1"/>
                </a:solidFill>
                <a:latin typeface="Century Gothic" pitchFamily="34" charset="0"/>
              </a:rPr>
              <a:t> on the Current IEP</a:t>
            </a:r>
          </a:p>
        </p:txBody>
      </p:sp>
      <p:sp>
        <p:nvSpPr>
          <p:cNvPr id="6" name="Title 3"/>
          <p:cNvSpPr txBox="1">
            <a:spLocks/>
          </p:cNvSpPr>
          <p:nvPr/>
        </p:nvSpPr>
        <p:spPr bwMode="auto">
          <a:xfrm>
            <a:off x="685800" y="411163"/>
            <a:ext cx="7772400" cy="769937"/>
          </a:xfrm>
          <a:prstGeom prst="rect">
            <a:avLst/>
          </a:prstGeom>
          <a:solidFill>
            <a:srgbClr val="99CCFF"/>
          </a:solidFill>
          <a:ln w="57150">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Bef>
                <a:spcPct val="50000"/>
              </a:spcBef>
              <a:defRPr/>
            </a:pPr>
            <a:r>
              <a:rPr lang="en-US" dirty="0" smtClean="0">
                <a:solidFill>
                  <a:schemeClr val="accent2">
                    <a:lumMod val="75000"/>
                  </a:schemeClr>
                </a:solidFill>
                <a:ea typeface="+mn-ea"/>
                <a:cs typeface="+mn-cs"/>
              </a:rPr>
              <a:t>How to create an Amendment</a:t>
            </a:r>
            <a:endParaRPr lang="en-US" dirty="0">
              <a:solidFill>
                <a:schemeClr val="accent2">
                  <a:lumMod val="75000"/>
                </a:schemeClr>
              </a:solidFill>
              <a:ea typeface="+mn-ea"/>
              <a:cs typeface="+mn-cs"/>
            </a:endParaRPr>
          </a:p>
        </p:txBody>
      </p:sp>
      <p:sp>
        <p:nvSpPr>
          <p:cNvPr id="2" name="Footer Placeholder 1"/>
          <p:cNvSpPr>
            <a:spLocks noGrp="1"/>
          </p:cNvSpPr>
          <p:nvPr>
            <p:ph type="ftr" sz="quarter" idx="10"/>
          </p:nvPr>
        </p:nvSpPr>
        <p:spPr/>
        <p:txBody>
          <a:bodyPr/>
          <a:lstStyle/>
          <a:p>
            <a:pPr>
              <a:defRPr/>
            </a:pPr>
            <a:r>
              <a:rPr lang="en-US"/>
              <a:t>Riverside County SELPA  Staff Development   2014-2015</a:t>
            </a:r>
          </a:p>
        </p:txBody>
      </p:sp>
      <p:sp>
        <p:nvSpPr>
          <p:cNvPr id="3" name="Slide Number Placeholder 2"/>
          <p:cNvSpPr>
            <a:spLocks noGrp="1"/>
          </p:cNvSpPr>
          <p:nvPr>
            <p:ph type="sldNum" sz="quarter" idx="11"/>
          </p:nvPr>
        </p:nvSpPr>
        <p:spPr/>
        <p:txBody>
          <a:bodyPr/>
          <a:lstStyle/>
          <a:p>
            <a:pPr>
              <a:defRPr/>
            </a:pPr>
            <a:fld id="{3DED6FD2-A79C-4BFF-852F-2A67CD83A5C8}" type="slidenum">
              <a:rPr lang="en-US" smtClean="0"/>
              <a:pPr>
                <a:defRPr/>
              </a:pPr>
              <a:t>3</a:t>
            </a:fld>
            <a:endParaRPr lang="en-US"/>
          </a:p>
        </p:txBody>
      </p:sp>
    </p:spTree>
    <p:extLst>
      <p:ext uri="{BB962C8B-B14F-4D97-AF65-F5344CB8AC3E}">
        <p14:creationId xmlns:p14="http://schemas.microsoft.com/office/powerpoint/2010/main" val="357907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59229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a:xfrm>
            <a:off x="5438775" y="3581400"/>
            <a:ext cx="3352800" cy="838200"/>
          </a:xfrm>
          <a:prstGeom prst="wedgeRectCallout">
            <a:avLst>
              <a:gd name="adj1" fmla="val -84186"/>
              <a:gd name="adj2" fmla="val -142045"/>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Complete the form using the text boxes provided. </a:t>
            </a:r>
          </a:p>
        </p:txBody>
      </p:sp>
      <p:sp>
        <p:nvSpPr>
          <p:cNvPr id="6" name="Rectangular Callout 5"/>
          <p:cNvSpPr/>
          <p:nvPr/>
        </p:nvSpPr>
        <p:spPr>
          <a:xfrm>
            <a:off x="6419850" y="4657725"/>
            <a:ext cx="2362200" cy="457200"/>
          </a:xfrm>
          <a:prstGeom prst="wedgeRectCallout">
            <a:avLst>
              <a:gd name="adj1" fmla="val -72701"/>
              <a:gd name="adj2" fmla="val -2604"/>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Instructions</a:t>
            </a:r>
          </a:p>
        </p:txBody>
      </p:sp>
      <p:sp>
        <p:nvSpPr>
          <p:cNvPr id="7" name="Rectangular Callout 6"/>
          <p:cNvSpPr/>
          <p:nvPr/>
        </p:nvSpPr>
        <p:spPr>
          <a:xfrm>
            <a:off x="2971800" y="5638800"/>
            <a:ext cx="5715000" cy="1066800"/>
          </a:xfrm>
          <a:prstGeom prst="wedgeRectCallout">
            <a:avLst>
              <a:gd name="adj1" fmla="val -57333"/>
              <a:gd name="adj2" fmla="val -75000"/>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If you are making changes to pages of the IEP, click yes, then click the edit link for the appropriate form and make the changes on the form.  These automatically attach to the amendment now.</a:t>
            </a:r>
          </a:p>
        </p:txBody>
      </p:sp>
      <p:sp>
        <p:nvSpPr>
          <p:cNvPr id="8" name="Rectangular Callout 7"/>
          <p:cNvSpPr/>
          <p:nvPr/>
        </p:nvSpPr>
        <p:spPr>
          <a:xfrm>
            <a:off x="6457950" y="1371600"/>
            <a:ext cx="2286000" cy="1295400"/>
          </a:xfrm>
          <a:prstGeom prst="wedgeRectCallout">
            <a:avLst>
              <a:gd name="adj1" fmla="val -177499"/>
              <a:gd name="adj2" fmla="val -16691"/>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Save/Affirm Amendment to Affirm the amendment and close it out.</a:t>
            </a:r>
          </a:p>
        </p:txBody>
      </p:sp>
      <p:cxnSp>
        <p:nvCxnSpPr>
          <p:cNvPr id="9" name="Straight Arrow Connector 8"/>
          <p:cNvCxnSpPr/>
          <p:nvPr/>
        </p:nvCxnSpPr>
        <p:spPr>
          <a:xfrm flipH="1" flipV="1">
            <a:off x="2667000" y="4638675"/>
            <a:ext cx="1981200" cy="92392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ular Callout 13"/>
          <p:cNvSpPr/>
          <p:nvPr/>
        </p:nvSpPr>
        <p:spPr>
          <a:xfrm>
            <a:off x="6572250" y="2971800"/>
            <a:ext cx="2362200" cy="457200"/>
          </a:xfrm>
          <a:prstGeom prst="wedgeRectCallout">
            <a:avLst>
              <a:gd name="adj1" fmla="val -111814"/>
              <a:gd name="adj2" fmla="val -198438"/>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Date is Very Important!</a:t>
            </a:r>
          </a:p>
        </p:txBody>
      </p:sp>
      <p:sp>
        <p:nvSpPr>
          <p:cNvPr id="10" name="Title 3"/>
          <p:cNvSpPr txBox="1">
            <a:spLocks/>
          </p:cNvSpPr>
          <p:nvPr/>
        </p:nvSpPr>
        <p:spPr bwMode="auto">
          <a:xfrm>
            <a:off x="685800" y="411163"/>
            <a:ext cx="7772400" cy="769937"/>
          </a:xfrm>
          <a:prstGeom prst="rect">
            <a:avLst/>
          </a:prstGeom>
          <a:solidFill>
            <a:srgbClr val="99CCFF"/>
          </a:solidFill>
          <a:ln w="57150">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Bef>
                <a:spcPct val="50000"/>
              </a:spcBef>
              <a:defRPr/>
            </a:pPr>
            <a:r>
              <a:rPr lang="en-US" dirty="0" smtClean="0">
                <a:solidFill>
                  <a:schemeClr val="accent2">
                    <a:lumMod val="75000"/>
                  </a:schemeClr>
                </a:solidFill>
                <a:ea typeface="+mn-ea"/>
                <a:cs typeface="+mn-cs"/>
              </a:rPr>
              <a:t>The Amendment Page</a:t>
            </a:r>
            <a:endParaRPr lang="en-US" dirty="0">
              <a:solidFill>
                <a:schemeClr val="accent2">
                  <a:lumMod val="75000"/>
                </a:schemeClr>
              </a:solidFill>
              <a:ea typeface="+mn-ea"/>
              <a:cs typeface="+mn-cs"/>
            </a:endParaRPr>
          </a:p>
        </p:txBody>
      </p:sp>
      <p:sp>
        <p:nvSpPr>
          <p:cNvPr id="2" name="Footer Placeholder 1"/>
          <p:cNvSpPr>
            <a:spLocks noGrp="1"/>
          </p:cNvSpPr>
          <p:nvPr>
            <p:ph type="ftr" sz="quarter" idx="10"/>
          </p:nvPr>
        </p:nvSpPr>
        <p:spPr/>
        <p:txBody>
          <a:bodyPr/>
          <a:lstStyle/>
          <a:p>
            <a:pPr>
              <a:defRPr/>
            </a:pPr>
            <a:r>
              <a:rPr lang="en-US"/>
              <a:t>Riverside County SELPA  Staff Development   2014-2015</a:t>
            </a:r>
          </a:p>
        </p:txBody>
      </p:sp>
      <p:sp>
        <p:nvSpPr>
          <p:cNvPr id="3" name="Slide Number Placeholder 2"/>
          <p:cNvSpPr>
            <a:spLocks noGrp="1"/>
          </p:cNvSpPr>
          <p:nvPr>
            <p:ph type="sldNum" sz="quarter" idx="11"/>
          </p:nvPr>
        </p:nvSpPr>
        <p:spPr/>
        <p:txBody>
          <a:bodyPr/>
          <a:lstStyle/>
          <a:p>
            <a:pPr>
              <a:defRPr/>
            </a:pPr>
            <a:fld id="{5541BD29-1ABF-464F-B122-6688F8F0C127}" type="slidenum">
              <a:rPr lang="en-US" smtClean="0"/>
              <a:pPr>
                <a:defRPr/>
              </a:pPr>
              <a:t>4</a:t>
            </a:fld>
            <a:endParaRPr lang="en-US"/>
          </a:p>
        </p:txBody>
      </p:sp>
    </p:spTree>
    <p:extLst>
      <p:ext uri="{BB962C8B-B14F-4D97-AF65-F5344CB8AC3E}">
        <p14:creationId xmlns:p14="http://schemas.microsoft.com/office/powerpoint/2010/main" val="213283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noChangeArrowheads="1"/>
          </p:cNvPicPr>
          <p:nvPr/>
        </p:nvPicPr>
        <p:blipFill>
          <a:blip r:embed="rId2">
            <a:extLst>
              <a:ext uri="{28A0092B-C50C-407E-A947-70E740481C1C}">
                <a14:useLocalDpi xmlns:a14="http://schemas.microsoft.com/office/drawing/2010/main" val="0"/>
              </a:ext>
            </a:extLst>
          </a:blip>
          <a:srcRect l="18462" t="16409" r="19987" b="6685"/>
          <a:stretch>
            <a:fillRect/>
          </a:stretch>
        </p:blipFill>
        <p:spPr bwMode="auto">
          <a:xfrm>
            <a:off x="685800" y="15240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0" y="3810000"/>
            <a:ext cx="1752600" cy="45720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6" name="Rectangle 5"/>
          <p:cNvSpPr/>
          <p:nvPr/>
        </p:nvSpPr>
        <p:spPr>
          <a:xfrm>
            <a:off x="6096000" y="3048000"/>
            <a:ext cx="1524000" cy="38100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7" name="Title 3"/>
          <p:cNvSpPr txBox="1">
            <a:spLocks/>
          </p:cNvSpPr>
          <p:nvPr/>
        </p:nvSpPr>
        <p:spPr bwMode="auto">
          <a:xfrm>
            <a:off x="685800" y="411163"/>
            <a:ext cx="7772400" cy="769937"/>
          </a:xfrm>
          <a:prstGeom prst="rect">
            <a:avLst/>
          </a:prstGeom>
          <a:solidFill>
            <a:srgbClr val="99CCFF"/>
          </a:solidFill>
          <a:ln w="57150">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Bef>
                <a:spcPct val="50000"/>
              </a:spcBef>
              <a:defRPr/>
            </a:pPr>
            <a:r>
              <a:rPr lang="en-US" dirty="0" smtClean="0">
                <a:solidFill>
                  <a:schemeClr val="accent2">
                    <a:lumMod val="75000"/>
                  </a:schemeClr>
                </a:solidFill>
                <a:ea typeface="+mn-ea"/>
                <a:cs typeface="+mn-cs"/>
              </a:rPr>
              <a:t>Accessing Additional Forms</a:t>
            </a:r>
            <a:endParaRPr lang="en-US" dirty="0">
              <a:solidFill>
                <a:schemeClr val="accent2">
                  <a:lumMod val="75000"/>
                </a:schemeClr>
              </a:solidFill>
              <a:ea typeface="+mn-ea"/>
              <a:cs typeface="+mn-cs"/>
            </a:endParaRPr>
          </a:p>
        </p:txBody>
      </p:sp>
      <p:sp>
        <p:nvSpPr>
          <p:cNvPr id="2" name="Footer Placeholder 1"/>
          <p:cNvSpPr>
            <a:spLocks noGrp="1"/>
          </p:cNvSpPr>
          <p:nvPr>
            <p:ph type="ftr" sz="quarter" idx="10"/>
          </p:nvPr>
        </p:nvSpPr>
        <p:spPr/>
        <p:txBody>
          <a:bodyPr/>
          <a:lstStyle/>
          <a:p>
            <a:pPr>
              <a:defRPr/>
            </a:pPr>
            <a:r>
              <a:rPr lang="en-US"/>
              <a:t>Riverside County SELPA  Staff Development   2014-2015</a:t>
            </a:r>
          </a:p>
        </p:txBody>
      </p:sp>
      <p:sp>
        <p:nvSpPr>
          <p:cNvPr id="3" name="Slide Number Placeholder 2"/>
          <p:cNvSpPr>
            <a:spLocks noGrp="1"/>
          </p:cNvSpPr>
          <p:nvPr>
            <p:ph type="sldNum" sz="quarter" idx="11"/>
          </p:nvPr>
        </p:nvSpPr>
        <p:spPr/>
        <p:txBody>
          <a:bodyPr/>
          <a:lstStyle/>
          <a:p>
            <a:pPr>
              <a:defRPr/>
            </a:pPr>
            <a:fld id="{D1BBAE73-9980-4561-AFBB-911C182D3B1D}" type="slidenum">
              <a:rPr lang="en-US" smtClean="0"/>
              <a:pPr>
                <a:defRPr/>
              </a:pPr>
              <a:t>5</a:t>
            </a:fld>
            <a:endParaRPr lang="en-US"/>
          </a:p>
        </p:txBody>
      </p:sp>
    </p:spTree>
    <p:extLst>
      <p:ext uri="{BB962C8B-B14F-4D97-AF65-F5344CB8AC3E}">
        <p14:creationId xmlns:p14="http://schemas.microsoft.com/office/powerpoint/2010/main" val="343327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276350"/>
            <a:ext cx="8043862"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2133600" y="5029200"/>
            <a:ext cx="3352800" cy="1066800"/>
          </a:xfrm>
          <a:prstGeom prst="wedgeRectCallout">
            <a:avLst>
              <a:gd name="adj1" fmla="val 49053"/>
              <a:gd name="adj2" fmla="val -219318"/>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Check all forms that have had changes made to them.  Do not check them if they haven’t been changed.</a:t>
            </a:r>
          </a:p>
        </p:txBody>
      </p:sp>
      <p:sp>
        <p:nvSpPr>
          <p:cNvPr id="5" name="Title 3"/>
          <p:cNvSpPr txBox="1">
            <a:spLocks/>
          </p:cNvSpPr>
          <p:nvPr/>
        </p:nvSpPr>
        <p:spPr bwMode="auto">
          <a:xfrm>
            <a:off x="685800" y="411163"/>
            <a:ext cx="7772400" cy="769937"/>
          </a:xfrm>
          <a:prstGeom prst="rect">
            <a:avLst/>
          </a:prstGeom>
          <a:solidFill>
            <a:srgbClr val="99CCFF"/>
          </a:solidFill>
          <a:ln w="57150">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Bef>
                <a:spcPct val="50000"/>
              </a:spcBef>
              <a:defRPr/>
            </a:pPr>
            <a:r>
              <a:rPr lang="en-US" dirty="0" smtClean="0">
                <a:solidFill>
                  <a:schemeClr val="accent2">
                    <a:lumMod val="75000"/>
                  </a:schemeClr>
                </a:solidFill>
                <a:ea typeface="+mn-ea"/>
                <a:cs typeface="+mn-cs"/>
              </a:rPr>
              <a:t>Affirming Amendments</a:t>
            </a:r>
            <a:endParaRPr lang="en-US" dirty="0">
              <a:solidFill>
                <a:schemeClr val="accent2">
                  <a:lumMod val="75000"/>
                </a:schemeClr>
              </a:solidFill>
              <a:ea typeface="+mn-ea"/>
              <a:cs typeface="+mn-cs"/>
            </a:endParaRPr>
          </a:p>
        </p:txBody>
      </p:sp>
      <p:sp>
        <p:nvSpPr>
          <p:cNvPr id="2" name="Footer Placeholder 1"/>
          <p:cNvSpPr>
            <a:spLocks noGrp="1"/>
          </p:cNvSpPr>
          <p:nvPr>
            <p:ph type="ftr" sz="quarter" idx="10"/>
          </p:nvPr>
        </p:nvSpPr>
        <p:spPr/>
        <p:txBody>
          <a:bodyPr/>
          <a:lstStyle/>
          <a:p>
            <a:pPr>
              <a:defRPr/>
            </a:pPr>
            <a:r>
              <a:rPr lang="en-US"/>
              <a:t>Riverside County SELPA  Staff Development   2014-2015</a:t>
            </a:r>
          </a:p>
        </p:txBody>
      </p:sp>
      <p:sp>
        <p:nvSpPr>
          <p:cNvPr id="3" name="Slide Number Placeholder 2"/>
          <p:cNvSpPr>
            <a:spLocks noGrp="1"/>
          </p:cNvSpPr>
          <p:nvPr>
            <p:ph type="sldNum" sz="quarter" idx="11"/>
          </p:nvPr>
        </p:nvSpPr>
        <p:spPr/>
        <p:txBody>
          <a:bodyPr/>
          <a:lstStyle/>
          <a:p>
            <a:pPr>
              <a:defRPr/>
            </a:pPr>
            <a:fld id="{683222F8-BFAC-4538-9F30-AA230D11949D}" type="slidenum">
              <a:rPr lang="en-US" smtClean="0"/>
              <a:pPr>
                <a:defRPr/>
              </a:pPr>
              <a:t>6</a:t>
            </a:fld>
            <a:endParaRPr lang="en-US"/>
          </a:p>
        </p:txBody>
      </p:sp>
    </p:spTree>
    <p:extLst>
      <p:ext uri="{BB962C8B-B14F-4D97-AF65-F5344CB8AC3E}">
        <p14:creationId xmlns:p14="http://schemas.microsoft.com/office/powerpoint/2010/main" val="253863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417638"/>
            <a:ext cx="80708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5638800" y="4724400"/>
            <a:ext cx="2819400" cy="1295400"/>
          </a:xfrm>
          <a:prstGeom prst="wedgeRectCallout">
            <a:avLst>
              <a:gd name="adj1" fmla="val -83823"/>
              <a:gd name="adj2" fmla="val 23059"/>
            </a:avLst>
          </a:prstGeom>
          <a:solidFill>
            <a:srgbClr val="DBF9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entury Gothic" pitchFamily="34" charset="0"/>
              </a:rPr>
              <a:t>The forms you checked on Affirm and Attest will show up here to select from when printing. </a:t>
            </a:r>
          </a:p>
        </p:txBody>
      </p:sp>
      <p:sp>
        <p:nvSpPr>
          <p:cNvPr id="5" name="Title 3"/>
          <p:cNvSpPr txBox="1">
            <a:spLocks/>
          </p:cNvSpPr>
          <p:nvPr/>
        </p:nvSpPr>
        <p:spPr bwMode="auto">
          <a:xfrm>
            <a:off x="685800" y="473075"/>
            <a:ext cx="7772400" cy="646113"/>
          </a:xfrm>
          <a:prstGeom prst="rect">
            <a:avLst/>
          </a:prstGeom>
          <a:solidFill>
            <a:srgbClr val="99CCFF"/>
          </a:solidFill>
          <a:ln w="57150">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Bef>
                <a:spcPct val="50000"/>
              </a:spcBef>
              <a:defRPr/>
            </a:pPr>
            <a:r>
              <a:rPr lang="en-US" sz="3600" dirty="0" smtClean="0">
                <a:solidFill>
                  <a:schemeClr val="accent2">
                    <a:lumMod val="75000"/>
                  </a:schemeClr>
                </a:solidFill>
                <a:ea typeface="+mn-ea"/>
                <a:cs typeface="+mn-cs"/>
              </a:rPr>
              <a:t>Printing the Complete Amendment</a:t>
            </a:r>
            <a:endParaRPr lang="en-US" sz="3600" dirty="0">
              <a:solidFill>
                <a:schemeClr val="accent2">
                  <a:lumMod val="75000"/>
                </a:schemeClr>
              </a:solidFill>
              <a:ea typeface="+mn-ea"/>
              <a:cs typeface="+mn-cs"/>
            </a:endParaRPr>
          </a:p>
        </p:txBody>
      </p:sp>
      <p:sp>
        <p:nvSpPr>
          <p:cNvPr id="2" name="Footer Placeholder 1"/>
          <p:cNvSpPr>
            <a:spLocks noGrp="1"/>
          </p:cNvSpPr>
          <p:nvPr>
            <p:ph type="ftr" sz="quarter" idx="10"/>
          </p:nvPr>
        </p:nvSpPr>
        <p:spPr/>
        <p:txBody>
          <a:bodyPr/>
          <a:lstStyle/>
          <a:p>
            <a:pPr>
              <a:defRPr/>
            </a:pPr>
            <a:r>
              <a:rPr lang="en-US"/>
              <a:t>Riverside County SELPA  Staff Development   2014-2015</a:t>
            </a:r>
          </a:p>
        </p:txBody>
      </p:sp>
      <p:sp>
        <p:nvSpPr>
          <p:cNvPr id="3" name="Slide Number Placeholder 2"/>
          <p:cNvSpPr>
            <a:spLocks noGrp="1"/>
          </p:cNvSpPr>
          <p:nvPr>
            <p:ph type="sldNum" sz="quarter" idx="11"/>
          </p:nvPr>
        </p:nvSpPr>
        <p:spPr/>
        <p:txBody>
          <a:bodyPr/>
          <a:lstStyle/>
          <a:p>
            <a:pPr>
              <a:defRPr/>
            </a:pPr>
            <a:fld id="{1B569F1D-C029-4457-9CDD-DD3814715EBF}" type="slidenum">
              <a:rPr lang="en-US" smtClean="0"/>
              <a:pPr>
                <a:defRPr/>
              </a:pPr>
              <a:t>7</a:t>
            </a:fld>
            <a:endParaRPr lang="en-US"/>
          </a:p>
        </p:txBody>
      </p:sp>
    </p:spTree>
    <p:extLst>
      <p:ext uri="{BB962C8B-B14F-4D97-AF65-F5344CB8AC3E}">
        <p14:creationId xmlns:p14="http://schemas.microsoft.com/office/powerpoint/2010/main" val="367166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449</Words>
  <Application>Microsoft Office PowerPoint</Application>
  <PresentationFormat>On-screen Show (4:3)</PresentationFormat>
  <Paragraphs>47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What About Amendments?</vt:lpstr>
      <vt:lpstr>PowerPoint Presentation</vt:lpstr>
      <vt:lpstr>PowerPoint Presentation</vt:lpstr>
      <vt:lpstr>PowerPoint Presentation</vt:lpstr>
      <vt:lpstr>PowerPoint Presentation</vt:lpstr>
      <vt:lpstr>PowerPoint Presentation</vt:lpstr>
    </vt:vector>
  </TitlesOfParts>
  <Company>Val Verde 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cstacy</dc:creator>
  <cp:lastModifiedBy>Sather, Debra (dsather@psusd.us)</cp:lastModifiedBy>
  <cp:revision>1</cp:revision>
  <dcterms:created xsi:type="dcterms:W3CDTF">2014-07-29T20:58:16Z</dcterms:created>
  <dcterms:modified xsi:type="dcterms:W3CDTF">2014-09-23T21:21:47Z</dcterms:modified>
</cp:coreProperties>
</file>