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361" r:id="rId2"/>
    <p:sldId id="491" r:id="rId3"/>
    <p:sldId id="339" r:id="rId4"/>
    <p:sldId id="498" r:id="rId5"/>
    <p:sldId id="338" r:id="rId6"/>
    <p:sldId id="507" r:id="rId7"/>
    <p:sldId id="342" r:id="rId8"/>
    <p:sldId id="347" r:id="rId9"/>
    <p:sldId id="345" r:id="rId10"/>
    <p:sldId id="33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9C0"/>
    <a:srgbClr val="85B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84" autoAdjust="0"/>
  </p:normalViewPr>
  <p:slideViewPr>
    <p:cSldViewPr>
      <p:cViewPr>
        <p:scale>
          <a:sx n="100" d="100"/>
          <a:sy n="100" d="100"/>
        </p:scale>
        <p:origin x="350" y="29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DB0797-92B3-4FD3-A5BB-75025BFE3138}" type="datetimeFigureOut">
              <a:rPr lang="en-US" smtClean="0"/>
              <a:t>9/23/2014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F302A8-ED90-408F-B96C-5E68D6AFDC7D}" type="slidenum">
              <a:rPr lang="en-US" smtClean="0"/>
              <a:t>‹#›</a:t>
            </a:fld>
            <a:endParaRPr lang="en-US"/>
          </a:p>
        </p:txBody>
      </p:sp>
    </p:spTree>
    <p:extLst>
      <p:ext uri="{BB962C8B-B14F-4D97-AF65-F5344CB8AC3E}">
        <p14:creationId xmlns:p14="http://schemas.microsoft.com/office/powerpoint/2010/main" val="2534486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14067-FE25-4345-A4A3-FD24C94AA049}" type="datetimeFigureOut">
              <a:rPr lang="en-US" smtClean="0"/>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0667F-4EA6-42E7-B11E-CD588B408BB2}" type="slidenum">
              <a:rPr lang="en-US" smtClean="0"/>
              <a:t>‹#›</a:t>
            </a:fld>
            <a:endParaRPr lang="en-US"/>
          </a:p>
        </p:txBody>
      </p:sp>
    </p:spTree>
    <p:extLst>
      <p:ext uri="{BB962C8B-B14F-4D97-AF65-F5344CB8AC3E}">
        <p14:creationId xmlns:p14="http://schemas.microsoft.com/office/powerpoint/2010/main" val="360355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D394F1E-C4FF-4C1C-BB49-F4091B16BAFC}" type="datetimeFigureOut">
              <a:rPr lang="en-US" smtClean="0"/>
              <a:t>9/23/2014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29B140A-3C87-41D2-B591-E6C5DF5BA61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394F1E-C4FF-4C1C-BB49-F4091B16BAFC}"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140A-3C87-41D2-B591-E6C5DF5BA6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394F1E-C4FF-4C1C-BB49-F4091B16BAFC}"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140A-3C87-41D2-B591-E6C5DF5BA6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394F1E-C4FF-4C1C-BB49-F4091B16BAFC}"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140A-3C87-41D2-B591-E6C5DF5BA61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394F1E-C4FF-4C1C-BB49-F4091B16BAFC}" type="datetimeFigureOut">
              <a:rPr lang="en-US" smtClean="0"/>
              <a:t>9/23/2014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29B140A-3C87-41D2-B591-E6C5DF5BA6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394F1E-C4FF-4C1C-BB49-F4091B16BAFC}"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B140A-3C87-41D2-B591-E6C5DF5BA61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D394F1E-C4FF-4C1C-BB49-F4091B16BAFC}" type="datetimeFigureOut">
              <a:rPr lang="en-US" smtClean="0"/>
              <a:t>9/23/2014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B140A-3C87-41D2-B591-E6C5DF5BA61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394F1E-C4FF-4C1C-BB49-F4091B16BAFC}" type="datetimeFigureOut">
              <a:rPr lang="en-US" smtClean="0"/>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B140A-3C87-41D2-B591-E6C5DF5BA6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94F1E-C4FF-4C1C-BB49-F4091B16BAFC}" type="datetimeFigureOut">
              <a:rPr lang="en-US" smtClean="0"/>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B140A-3C87-41D2-B591-E6C5DF5BA6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394F1E-C4FF-4C1C-BB49-F4091B16BAFC}"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B140A-3C87-41D2-B591-E6C5DF5BA61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394F1E-C4FF-4C1C-BB49-F4091B16BAFC}" type="datetimeFigureOut">
              <a:rPr lang="en-US" smtClean="0"/>
              <a:t>9/23/2014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29B140A-3C87-41D2-B591-E6C5DF5BA61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394F1E-C4FF-4C1C-BB49-F4091B16BAFC}" type="datetimeFigureOut">
              <a:rPr lang="en-US" smtClean="0"/>
              <a:t>9/23/2014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29B140A-3C87-41D2-B591-E6C5DF5BA6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629444" y="838200"/>
            <a:ext cx="8001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400" b="1" dirty="0" smtClean="0">
                <a:latin typeface="Century Gothic" pitchFamily="34" charset="0"/>
              </a:rPr>
              <a:t>Personal Goal Banks</a:t>
            </a:r>
          </a:p>
        </p:txBody>
      </p:sp>
      <p:sp>
        <p:nvSpPr>
          <p:cNvPr id="2052" name="Text Box 7"/>
          <p:cNvSpPr txBox="1">
            <a:spLocks noChangeArrowheads="1"/>
          </p:cNvSpPr>
          <p:nvPr/>
        </p:nvSpPr>
        <p:spPr bwMode="auto">
          <a:xfrm>
            <a:off x="2743200" y="5867400"/>
            <a:ext cx="425608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dirty="0" smtClean="0">
                <a:latin typeface="Century Gothic" pitchFamily="34" charset="0"/>
              </a:rPr>
              <a:t>Beginning of School Year</a:t>
            </a:r>
            <a:endParaRPr lang="en-US" sz="2000" dirty="0">
              <a:latin typeface="Century Gothic" pitchFamily="34" charset="0"/>
            </a:endParaRPr>
          </a:p>
          <a:p>
            <a:pPr algn="ctr" eaLnBrk="1" hangingPunct="1">
              <a:spcBef>
                <a:spcPct val="50000"/>
              </a:spcBef>
            </a:pPr>
            <a:r>
              <a:rPr lang="en-US" sz="2000" dirty="0" smtClean="0">
                <a:latin typeface="Century Gothic" pitchFamily="34" charset="0"/>
              </a:rPr>
              <a:t>2014-2015</a:t>
            </a:r>
            <a:endParaRPr lang="en-US" sz="2000" dirty="0">
              <a:latin typeface="Century Gothic" pitchFamily="34" charset="0"/>
            </a:endParaRPr>
          </a:p>
        </p:txBody>
      </p:sp>
      <p:sp>
        <p:nvSpPr>
          <p:cNvPr id="2053" name="Text Box 8"/>
          <p:cNvSpPr txBox="1">
            <a:spLocks noChangeArrowheads="1"/>
          </p:cNvSpPr>
          <p:nvPr/>
        </p:nvSpPr>
        <p:spPr bwMode="auto">
          <a:xfrm>
            <a:off x="965994" y="2590800"/>
            <a:ext cx="75438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dirty="0" smtClean="0">
                <a:latin typeface="Bookman Old Style" pitchFamily="18" charset="0"/>
              </a:rPr>
              <a:t>Riverside County SELPA</a:t>
            </a:r>
          </a:p>
          <a:p>
            <a:pPr algn="ctr" eaLnBrk="1" hangingPunct="1">
              <a:spcBef>
                <a:spcPct val="50000"/>
              </a:spcBef>
            </a:pPr>
            <a:endParaRPr lang="en-US" sz="2000" dirty="0" smtClean="0">
              <a:latin typeface="Bookman Old Style" pitchFamily="18" charset="0"/>
            </a:endParaRPr>
          </a:p>
          <a:p>
            <a:pPr algn="ctr" eaLnBrk="1" hangingPunct="1">
              <a:spcBef>
                <a:spcPct val="50000"/>
              </a:spcBef>
            </a:pPr>
            <a:endParaRPr lang="en-US" sz="2400" dirty="0" smtClean="0">
              <a:latin typeface="Bookman Old Style" pitchFamily="18" charset="0"/>
            </a:endParaRPr>
          </a:p>
          <a:p>
            <a:pPr algn="ctr" eaLnBrk="1" hangingPunct="1">
              <a:spcBef>
                <a:spcPct val="50000"/>
              </a:spcBef>
            </a:pPr>
            <a:r>
              <a:rPr lang="en-US" sz="2400" dirty="0" smtClean="0">
                <a:latin typeface="Bookman Old Style" pitchFamily="18" charset="0"/>
              </a:rPr>
              <a:t>Created by</a:t>
            </a:r>
          </a:p>
          <a:p>
            <a:pPr algn="ctr" eaLnBrk="1" hangingPunct="1">
              <a:spcBef>
                <a:spcPct val="50000"/>
              </a:spcBef>
            </a:pPr>
            <a:r>
              <a:rPr lang="en-US" sz="2800" dirty="0" smtClean="0">
                <a:latin typeface="Bookman Old Style" pitchFamily="18" charset="0"/>
              </a:rPr>
              <a:t>Corey Stacy</a:t>
            </a:r>
            <a:r>
              <a:rPr lang="en-US" sz="2400" dirty="0" smtClean="0">
                <a:latin typeface="Bookman Old Style" pitchFamily="18" charset="0"/>
              </a:rPr>
              <a:t>, IT Technician</a:t>
            </a:r>
            <a:endParaRPr lang="en-US" sz="2400" dirty="0">
              <a:latin typeface="Bookman Old Style" pitchFamily="18" charset="0"/>
            </a:endParaRPr>
          </a:p>
        </p:txBody>
      </p:sp>
      <p:pic>
        <p:nvPicPr>
          <p:cNvPr id="5122" name="Picture 2" descr="C:\Users\cstacy\AppData\Local\Microsoft\Windows\Temporary Internet Files\Content.IE5\6UC2TKN1\MP90044859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8813" y="3783687"/>
            <a:ext cx="16764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cstacy\AppData\Local\Microsoft\Windows\Temporary Internet Files\Content.IE5\H8NTHWYK\MC90007870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010440"/>
            <a:ext cx="1918715" cy="2356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955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229600" cy="1143000"/>
          </a:xfrm>
        </p:spPr>
        <p:txBody>
          <a:bodyPr/>
          <a:lstStyle/>
          <a:p>
            <a:r>
              <a:rPr lang="en-US" dirty="0" smtClean="0">
                <a:solidFill>
                  <a:srgbClr val="FF0000"/>
                </a:solidFill>
                <a:latin typeface="Century Gothic" pitchFamily="34" charset="0"/>
              </a:rPr>
              <a:t>Thank You…any questions?</a:t>
            </a:r>
            <a:endParaRPr lang="en-US" dirty="0">
              <a:solidFill>
                <a:srgbClr val="FF0000"/>
              </a:solidFill>
              <a:latin typeface="Century Gothic" pitchFamily="34" charset="0"/>
            </a:endParaRPr>
          </a:p>
        </p:txBody>
      </p:sp>
      <p:pic>
        <p:nvPicPr>
          <p:cNvPr id="22530" name="Picture 2" descr="C:\Users\cstacy\AppData\Local\Microsoft\Windows\Temporary Internet Files\Content.IE5\T0A16MKN\MM900309809[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914650"/>
            <a:ext cx="1066800" cy="1028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descr="C:\Users\cstacy\AppData\Local\Microsoft\Windows\Temporary Internet Files\Content.IE5\V9AMANFL\MP90044840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584103"/>
            <a:ext cx="6499505" cy="4368898"/>
          </a:xfrm>
          <a:prstGeom prst="rect">
            <a:avLst/>
          </a:prstGeom>
          <a:noFill/>
          <a:extLst>
            <a:ext uri="{909E8E84-426E-40DD-AFC4-6F175D3DCCD1}">
              <a14:hiddenFill xmlns:a14="http://schemas.microsoft.com/office/drawing/2010/main">
                <a:solidFill>
                  <a:srgbClr val="FFFFFF"/>
                </a:solidFill>
              </a14:hiddenFill>
            </a:ext>
          </a:extLst>
        </p:spPr>
      </p:pic>
      <p:pic>
        <p:nvPicPr>
          <p:cNvPr id="22532" name="Picture 4" descr="C:\Users\cstacy\AppData\Local\Microsoft\Windows\Temporary Internet Files\Content.IE5\T0A16MKN\MC90023289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4648200"/>
            <a:ext cx="1013988" cy="1848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394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125537" y="76200"/>
            <a:ext cx="68341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dirty="0" smtClean="0">
                <a:solidFill>
                  <a:srgbClr val="FF0000"/>
                </a:solidFill>
                <a:latin typeface="Century Gothic" pitchFamily="34" charset="0"/>
              </a:rPr>
              <a:t>Today’s Training Will Go Over…</a:t>
            </a:r>
            <a:endParaRPr lang="en-US" sz="3200" b="1" dirty="0">
              <a:solidFill>
                <a:srgbClr val="FF0000"/>
              </a:solidFill>
              <a:latin typeface="Century Gothic" pitchFamily="34" charset="0"/>
            </a:endParaRPr>
          </a:p>
        </p:txBody>
      </p:sp>
      <p:sp>
        <p:nvSpPr>
          <p:cNvPr id="5125" name="Text Box 7"/>
          <p:cNvSpPr txBox="1">
            <a:spLocks noChangeArrowheads="1"/>
          </p:cNvSpPr>
          <p:nvPr/>
        </p:nvSpPr>
        <p:spPr bwMode="auto">
          <a:xfrm>
            <a:off x="1211263" y="3062288"/>
            <a:ext cx="7018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5128" name="Text Box 10"/>
          <p:cNvSpPr txBox="1">
            <a:spLocks noChangeArrowheads="1"/>
          </p:cNvSpPr>
          <p:nvPr/>
        </p:nvSpPr>
        <p:spPr bwMode="auto">
          <a:xfrm>
            <a:off x="381000" y="990600"/>
            <a:ext cx="8424862"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marL="914400" lvl="1" indent="-457200" eaLnBrk="1" hangingPunct="1">
              <a:spcBef>
                <a:spcPct val="50000"/>
              </a:spcBef>
              <a:buFont typeface="Arial" pitchFamily="34" charset="0"/>
              <a:buChar char="•"/>
            </a:pPr>
            <a:r>
              <a:rPr lang="en-US" sz="3400" dirty="0">
                <a:latin typeface="Bookman Old Style" pitchFamily="18" charset="0"/>
              </a:rPr>
              <a:t>Creating Your Personal Goal </a:t>
            </a:r>
            <a:r>
              <a:rPr lang="en-US" sz="3400" dirty="0" smtClean="0">
                <a:latin typeface="Bookman Old Style" pitchFamily="18" charset="0"/>
              </a:rPr>
              <a:t>Library</a:t>
            </a:r>
          </a:p>
          <a:p>
            <a:pPr marL="914400" lvl="1" indent="-457200" eaLnBrk="1" hangingPunct="1">
              <a:spcBef>
                <a:spcPct val="50000"/>
              </a:spcBef>
              <a:buFont typeface="Arial" pitchFamily="34" charset="0"/>
              <a:buChar char="•"/>
            </a:pPr>
            <a:r>
              <a:rPr lang="en-US" sz="3400" dirty="0" smtClean="0">
                <a:latin typeface="Bookman Old Style" pitchFamily="18" charset="0"/>
              </a:rPr>
              <a:t>Managing </a:t>
            </a:r>
            <a:r>
              <a:rPr lang="en-US" sz="3400" dirty="0">
                <a:latin typeface="Bookman Old Style" pitchFamily="18" charset="0"/>
              </a:rPr>
              <a:t>Your Personal </a:t>
            </a:r>
            <a:r>
              <a:rPr lang="en-US" sz="3400" dirty="0" smtClean="0">
                <a:latin typeface="Bookman Old Style" pitchFamily="18" charset="0"/>
              </a:rPr>
              <a:t>Library</a:t>
            </a:r>
          </a:p>
          <a:p>
            <a:pPr marL="914400" lvl="1" indent="-457200" eaLnBrk="1" hangingPunct="1">
              <a:spcBef>
                <a:spcPct val="50000"/>
              </a:spcBef>
              <a:buFont typeface="Arial" pitchFamily="34" charset="0"/>
              <a:buChar char="•"/>
            </a:pPr>
            <a:r>
              <a:rPr lang="en-US" sz="3400" dirty="0" smtClean="0">
                <a:latin typeface="Bookman Old Style" pitchFamily="18" charset="0"/>
              </a:rPr>
              <a:t>Adding </a:t>
            </a:r>
            <a:r>
              <a:rPr lang="en-US" sz="3400" dirty="0">
                <a:latin typeface="Bookman Old Style" pitchFamily="18" charset="0"/>
              </a:rPr>
              <a:t>Goals to Your Library</a:t>
            </a:r>
          </a:p>
          <a:p>
            <a:pPr algn="l" eaLnBrk="1" hangingPunct="1">
              <a:spcBef>
                <a:spcPct val="50000"/>
              </a:spcBef>
              <a:buFont typeface="Arial" charset="0"/>
              <a:buChar char="•"/>
            </a:pPr>
            <a:endParaRPr lang="en-US" sz="2400" b="1" dirty="0">
              <a:latin typeface="Century Gothic" pitchFamily="34" charset="0"/>
            </a:endParaRPr>
          </a:p>
        </p:txBody>
      </p:sp>
      <p:pic>
        <p:nvPicPr>
          <p:cNvPr id="1026" name="Picture 2" descr="http://t2.gstatic.com/images?q=tbn:ANd9GcST6R5gw0JaiX8U1HhrEhEWVOmvNeIIAHiMf6MHjwNdEwt7LDcEGw:www.kaustschools.org/images/library_clip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7519" y="4191000"/>
            <a:ext cx="3424375"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417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fade">
                                      <p:cBhvr>
                                        <p:cTn id="7"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466725" y="206375"/>
            <a:ext cx="84026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ctr">
              <a:spcBef>
                <a:spcPct val="50000"/>
              </a:spcBef>
              <a:defRPr sz="3600" b="1">
                <a:solidFill>
                  <a:srgbClr val="FF0000"/>
                </a:solidFill>
                <a:latin typeface="Century Gothic" pitchFamily="34" charset="0"/>
              </a:defRPr>
            </a:lvl1pPr>
            <a:lvl2pPr marL="742950" indent="-285750" eaLnBrk="0" hangingPunct="0">
              <a:defRPr>
                <a:latin typeface="Arial" charset="0"/>
              </a:defRPr>
            </a:lvl2pPr>
            <a:lvl3pPr marL="1143000" indent="-228600" eaLnBrk="0" hangingPunct="0">
              <a:defRPr>
                <a:latin typeface="Arial" charset="0"/>
              </a:defRPr>
            </a:lvl3pPr>
            <a:lvl4pPr marL="1600200" indent="-228600" eaLnBrk="0" hangingPunct="0">
              <a:defRPr>
                <a:latin typeface="Arial" charset="0"/>
              </a:defRPr>
            </a:lvl4pPr>
            <a:lvl5pPr marL="2057400" indent="-228600" eaLnBrk="0" hangingPunct="0">
              <a:defRPr>
                <a:latin typeface="Arial" charset="0"/>
              </a:defRPr>
            </a:lvl5pPr>
            <a:lvl6pPr marL="2514600" indent="-228600" algn="ctr" eaLnBrk="0" fontAlgn="base" hangingPunct="0">
              <a:spcBef>
                <a:spcPct val="0"/>
              </a:spcBef>
              <a:spcAft>
                <a:spcPct val="0"/>
              </a:spcAft>
              <a:defRPr>
                <a:latin typeface="Arial" charset="0"/>
              </a:defRPr>
            </a:lvl6pPr>
            <a:lvl7pPr marL="2971800" indent="-228600" algn="ctr" eaLnBrk="0" fontAlgn="base" hangingPunct="0">
              <a:spcBef>
                <a:spcPct val="0"/>
              </a:spcBef>
              <a:spcAft>
                <a:spcPct val="0"/>
              </a:spcAft>
              <a:defRPr>
                <a:latin typeface="Arial" charset="0"/>
              </a:defRPr>
            </a:lvl7pPr>
            <a:lvl8pPr marL="3429000" indent="-228600" algn="ctr" eaLnBrk="0" fontAlgn="base" hangingPunct="0">
              <a:spcBef>
                <a:spcPct val="0"/>
              </a:spcBef>
              <a:spcAft>
                <a:spcPct val="0"/>
              </a:spcAft>
              <a:defRPr>
                <a:latin typeface="Arial" charset="0"/>
              </a:defRPr>
            </a:lvl8pPr>
            <a:lvl9pPr marL="3886200" indent="-228600" algn="ctr" eaLnBrk="0" fontAlgn="base" hangingPunct="0">
              <a:spcBef>
                <a:spcPct val="0"/>
              </a:spcBef>
              <a:spcAft>
                <a:spcPct val="0"/>
              </a:spcAft>
              <a:defRPr>
                <a:latin typeface="Arial" charset="0"/>
              </a:defRPr>
            </a:lvl9pPr>
          </a:lstStyle>
          <a:p>
            <a:r>
              <a:rPr lang="en-US" dirty="0" smtClean="0"/>
              <a:t>Your Personal Goal Library</a:t>
            </a:r>
            <a:endParaRPr lang="en-US" dirty="0"/>
          </a:p>
        </p:txBody>
      </p:sp>
      <p:sp>
        <p:nvSpPr>
          <p:cNvPr id="7172" name="Text Box 8"/>
          <p:cNvSpPr txBox="1">
            <a:spLocks noChangeArrowheads="1"/>
          </p:cNvSpPr>
          <p:nvPr/>
        </p:nvSpPr>
        <p:spPr bwMode="auto">
          <a:xfrm>
            <a:off x="352424" y="1371600"/>
            <a:ext cx="84883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dirty="0">
                <a:solidFill>
                  <a:srgbClr val="0070C0"/>
                </a:solidFill>
                <a:latin typeface="Bookman Old Style" pitchFamily="18" charset="0"/>
              </a:rPr>
              <a:t>Teacher level users in SEIS have the ability to create their own library of goals to use when writing IEPs.</a:t>
            </a:r>
          </a:p>
        </p:txBody>
      </p:sp>
      <p:sp>
        <p:nvSpPr>
          <p:cNvPr id="7174" name="Text Box 10"/>
          <p:cNvSpPr txBox="1">
            <a:spLocks noChangeArrowheads="1"/>
          </p:cNvSpPr>
          <p:nvPr/>
        </p:nvSpPr>
        <p:spPr bwMode="auto">
          <a:xfrm>
            <a:off x="685800" y="2819400"/>
            <a:ext cx="769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dirty="0">
                <a:latin typeface="Bookman Old Style" pitchFamily="18" charset="0"/>
              </a:rPr>
              <a:t>Each user can create his/her own categories to differentiate the goals from one another.</a:t>
            </a:r>
          </a:p>
        </p:txBody>
      </p:sp>
      <p:sp>
        <p:nvSpPr>
          <p:cNvPr id="10" name="Text Box 10"/>
          <p:cNvSpPr txBox="1">
            <a:spLocks noChangeArrowheads="1"/>
          </p:cNvSpPr>
          <p:nvPr/>
        </p:nvSpPr>
        <p:spPr bwMode="auto">
          <a:xfrm>
            <a:off x="609600" y="4495800"/>
            <a:ext cx="769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dirty="0">
                <a:solidFill>
                  <a:srgbClr val="0070C0"/>
                </a:solidFill>
                <a:latin typeface="Bookman Old Style" pitchFamily="18" charset="0"/>
              </a:rPr>
              <a:t>Goals can be added from the Goal Management page or from the Future IEP Goals page.</a:t>
            </a:r>
          </a:p>
        </p:txBody>
      </p:sp>
    </p:spTree>
    <p:extLst>
      <p:ext uri="{BB962C8B-B14F-4D97-AF65-F5344CB8AC3E}">
        <p14:creationId xmlns:p14="http://schemas.microsoft.com/office/powerpoint/2010/main" val="3373134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4"/>
                                        </p:tgtEl>
                                        <p:attrNameLst>
                                          <p:attrName>style.visibility</p:attrName>
                                        </p:attrNameLst>
                                      </p:cBhvr>
                                      <p:to>
                                        <p:strVal val="visible"/>
                                      </p:to>
                                    </p:set>
                                    <p:animEffect transition="in" filter="fade">
                                      <p:cBhvr>
                                        <p:cTn id="12" dur="500"/>
                                        <p:tgtEl>
                                          <p:spTgt spid="71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4"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154113" y="296863"/>
            <a:ext cx="68341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b="1" dirty="0" smtClean="0">
                <a:solidFill>
                  <a:srgbClr val="FF0000"/>
                </a:solidFill>
                <a:latin typeface="Century Gothic" pitchFamily="34" charset="0"/>
              </a:rPr>
              <a:t>Accessing the Personal Goal Bank…</a:t>
            </a:r>
            <a:endParaRPr lang="en-US" sz="4000" b="1" dirty="0">
              <a:solidFill>
                <a:srgbClr val="FF0000"/>
              </a:solidFill>
              <a:latin typeface="Century Gothic" pitchFamily="34" charset="0"/>
            </a:endParaRPr>
          </a:p>
        </p:txBody>
      </p:sp>
      <p:sp>
        <p:nvSpPr>
          <p:cNvPr id="5125" name="Text Box 7"/>
          <p:cNvSpPr txBox="1">
            <a:spLocks noChangeArrowheads="1"/>
          </p:cNvSpPr>
          <p:nvPr/>
        </p:nvSpPr>
        <p:spPr bwMode="auto">
          <a:xfrm>
            <a:off x="1211263" y="3062288"/>
            <a:ext cx="7018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pic>
        <p:nvPicPr>
          <p:cNvPr id="10" name="Picture 9"/>
          <p:cNvPicPr/>
          <p:nvPr/>
        </p:nvPicPr>
        <p:blipFill>
          <a:blip r:embed="rId2"/>
          <a:stretch>
            <a:fillRect/>
          </a:stretch>
        </p:blipFill>
        <p:spPr>
          <a:xfrm>
            <a:off x="533400" y="1828800"/>
            <a:ext cx="8077200" cy="2245677"/>
          </a:xfrm>
          <a:prstGeom prst="rect">
            <a:avLst/>
          </a:prstGeom>
        </p:spPr>
      </p:pic>
      <p:sp>
        <p:nvSpPr>
          <p:cNvPr id="11" name="Text Box 4"/>
          <p:cNvSpPr txBox="1">
            <a:spLocks noChangeArrowheads="1"/>
          </p:cNvSpPr>
          <p:nvPr/>
        </p:nvSpPr>
        <p:spPr bwMode="auto">
          <a:xfrm>
            <a:off x="533400" y="4572000"/>
            <a:ext cx="807719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dirty="0">
                <a:latin typeface="Bookman Old Style" pitchFamily="18" charset="0"/>
              </a:rPr>
              <a:t>To find your personal goal banks, go to Manage My Goal Bank from the toolbar at the top of the page.</a:t>
            </a:r>
          </a:p>
        </p:txBody>
      </p:sp>
    </p:spTree>
    <p:extLst>
      <p:ext uri="{BB962C8B-B14F-4D97-AF65-F5344CB8AC3E}">
        <p14:creationId xmlns:p14="http://schemas.microsoft.com/office/powerpoint/2010/main" val="4223724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79236" y="228600"/>
            <a:ext cx="84837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4800" dirty="0" smtClean="0">
                <a:solidFill>
                  <a:srgbClr val="FF0000"/>
                </a:solidFill>
                <a:latin typeface="Century Gothic" pitchFamily="34" charset="0"/>
              </a:rPr>
              <a:t>Managing Your Focus Areas</a:t>
            </a:r>
            <a:endParaRPr lang="en-US" sz="4800" dirty="0">
              <a:solidFill>
                <a:srgbClr val="FF0000"/>
              </a:solidFill>
              <a:latin typeface="Century Gothic" pitchFamily="34" charset="0"/>
            </a:endParaRPr>
          </a:p>
        </p:txBody>
      </p:sp>
      <p:sp>
        <p:nvSpPr>
          <p:cNvPr id="6147" name="Text Box 5"/>
          <p:cNvSpPr txBox="1">
            <a:spLocks noChangeArrowheads="1"/>
          </p:cNvSpPr>
          <p:nvPr/>
        </p:nvSpPr>
        <p:spPr bwMode="auto">
          <a:xfrm>
            <a:off x="76200" y="1069122"/>
            <a:ext cx="9067800" cy="1331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300" b="1" dirty="0">
                <a:latin typeface="Bookman Old Style" pitchFamily="18" charset="0"/>
              </a:rPr>
              <a:t>Each user chooses his/her own categories, or focus areas.</a:t>
            </a:r>
          </a:p>
          <a:p>
            <a:pPr eaLnBrk="1" hangingPunct="1">
              <a:spcBef>
                <a:spcPct val="50000"/>
              </a:spcBef>
            </a:pPr>
            <a:r>
              <a:rPr lang="en-US" sz="2300" b="1" dirty="0">
                <a:latin typeface="Bookman Old Style" pitchFamily="18" charset="0"/>
              </a:rPr>
              <a:t>It can be based on grade level, subject area, or any means of differentiation that makes sense to the creator.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236" y="2819399"/>
            <a:ext cx="8585528" cy="3725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922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79236" y="228600"/>
            <a:ext cx="84837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4800" dirty="0" smtClean="0">
                <a:solidFill>
                  <a:srgbClr val="FF0000"/>
                </a:solidFill>
                <a:latin typeface="Century Gothic" pitchFamily="34" charset="0"/>
              </a:rPr>
              <a:t>Managing Your Focus Areas</a:t>
            </a:r>
            <a:endParaRPr lang="en-US" sz="4800" dirty="0">
              <a:solidFill>
                <a:srgbClr val="FF0000"/>
              </a:solidFill>
              <a:latin typeface="Century Gothic" pitchFamily="34" charset="0"/>
            </a:endParaRPr>
          </a:p>
        </p:txBody>
      </p:sp>
      <p:sp>
        <p:nvSpPr>
          <p:cNvPr id="6147" name="Text Box 5"/>
          <p:cNvSpPr txBox="1">
            <a:spLocks noChangeArrowheads="1"/>
          </p:cNvSpPr>
          <p:nvPr/>
        </p:nvSpPr>
        <p:spPr bwMode="auto">
          <a:xfrm>
            <a:off x="76200" y="1658481"/>
            <a:ext cx="8585528"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a:solidFill>
                  <a:srgbClr val="0070C0"/>
                </a:solidFill>
                <a:latin typeface="Bookman Old Style" pitchFamily="18" charset="0"/>
              </a:rPr>
              <a:t>Click on Manage Focus Areas to:</a:t>
            </a:r>
          </a:p>
          <a:p>
            <a:pPr marL="342900" indent="-342900" eaLnBrk="1" hangingPunct="1">
              <a:spcBef>
                <a:spcPct val="50000"/>
              </a:spcBef>
              <a:buFont typeface="Arial" pitchFamily="34" charset="0"/>
              <a:buChar char="•"/>
            </a:pPr>
            <a:r>
              <a:rPr lang="en-US" sz="2000" dirty="0">
                <a:solidFill>
                  <a:srgbClr val="0070C0"/>
                </a:solidFill>
                <a:latin typeface="Bookman Old Style" pitchFamily="18" charset="0"/>
              </a:rPr>
              <a:t>Add folders to your library</a:t>
            </a:r>
          </a:p>
          <a:p>
            <a:pPr indent="-342900" eaLnBrk="1" hangingPunct="1">
              <a:spcBef>
                <a:spcPct val="50000"/>
              </a:spcBef>
              <a:buFont typeface="Arial" pitchFamily="34" charset="0"/>
              <a:buChar char="•"/>
            </a:pPr>
            <a:r>
              <a:rPr lang="en-US" sz="2000" dirty="0">
                <a:latin typeface="Bookman Old Style" pitchFamily="18" charset="0"/>
              </a:rPr>
              <a:t>Edit already existing folders</a:t>
            </a:r>
          </a:p>
          <a:p>
            <a:pPr marL="342900" indent="-342900" eaLnBrk="1" hangingPunct="1">
              <a:spcBef>
                <a:spcPct val="50000"/>
              </a:spcBef>
              <a:buFont typeface="Arial" pitchFamily="34" charset="0"/>
              <a:buChar char="•"/>
            </a:pPr>
            <a:r>
              <a:rPr lang="en-US" sz="2000" dirty="0">
                <a:solidFill>
                  <a:srgbClr val="0070C0"/>
                </a:solidFill>
                <a:latin typeface="Bookman Old Style" pitchFamily="18" charset="0"/>
              </a:rPr>
              <a:t>Delete folders you no longer want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69718"/>
            <a:ext cx="36290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990600"/>
            <a:ext cx="3657600" cy="329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5"/>
          <p:cNvSpPr txBox="1">
            <a:spLocks noChangeArrowheads="1"/>
          </p:cNvSpPr>
          <p:nvPr/>
        </p:nvSpPr>
        <p:spPr bwMode="auto">
          <a:xfrm>
            <a:off x="101518" y="3733800"/>
            <a:ext cx="88392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a:latin typeface="Bookman Old Style" pitchFamily="18" charset="0"/>
              </a:rPr>
              <a:t>To Add a folder, enter the title in the text box and click the Add/Update button.</a:t>
            </a:r>
          </a:p>
          <a:p>
            <a:pPr eaLnBrk="1" hangingPunct="1">
              <a:spcBef>
                <a:spcPct val="50000"/>
              </a:spcBef>
            </a:pPr>
            <a:r>
              <a:rPr lang="en-US" sz="2000" dirty="0">
                <a:solidFill>
                  <a:srgbClr val="0070C0"/>
                </a:solidFill>
                <a:latin typeface="Bookman Old Style" pitchFamily="18" charset="0"/>
              </a:rPr>
              <a:t>To Edit an already existing folder, click the pencil (edit icon) next to the folder you wish to change.  This will put the folder title in the text box so it can be edited.  When complete, click </a:t>
            </a:r>
            <a:r>
              <a:rPr lang="en-US" sz="2000" b="1" dirty="0">
                <a:solidFill>
                  <a:srgbClr val="0070C0"/>
                </a:solidFill>
                <a:latin typeface="Bookman Old Style" pitchFamily="18" charset="0"/>
              </a:rPr>
              <a:t>Add/Update.</a:t>
            </a:r>
          </a:p>
          <a:p>
            <a:pPr eaLnBrk="1" hangingPunct="1">
              <a:spcBef>
                <a:spcPct val="50000"/>
              </a:spcBef>
            </a:pPr>
            <a:r>
              <a:rPr lang="en-US" sz="2000" dirty="0">
                <a:latin typeface="Bookman Old Style" pitchFamily="18" charset="0"/>
              </a:rPr>
              <a:t>To Delete folders you no longer want, click on the red circle (delete icon) next to the folder you want to delete.  </a:t>
            </a:r>
          </a:p>
          <a:p>
            <a:pPr eaLnBrk="1" hangingPunct="1">
              <a:spcBef>
                <a:spcPct val="50000"/>
              </a:spcBef>
            </a:pPr>
            <a:r>
              <a:rPr lang="en-US" sz="1600" b="1" dirty="0">
                <a:latin typeface="Bookman Old Style" pitchFamily="18" charset="0"/>
              </a:rPr>
              <a:t>Note: This icon will only show for folders that do not have goals in them. </a:t>
            </a:r>
          </a:p>
        </p:txBody>
      </p:sp>
    </p:spTree>
    <p:extLst>
      <p:ext uri="{BB962C8B-B14F-4D97-AF65-F5344CB8AC3E}">
        <p14:creationId xmlns:p14="http://schemas.microsoft.com/office/powerpoint/2010/main" val="217305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56827"/>
            <a:ext cx="6809413" cy="392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TextBox 10"/>
          <p:cNvSpPr txBox="1">
            <a:spLocks noChangeArrowheads="1"/>
          </p:cNvSpPr>
          <p:nvPr/>
        </p:nvSpPr>
        <p:spPr bwMode="auto">
          <a:xfrm>
            <a:off x="762000" y="110790"/>
            <a:ext cx="80756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sz="4000" b="1" dirty="0" smtClean="0">
                <a:solidFill>
                  <a:srgbClr val="FF0000"/>
                </a:solidFill>
                <a:latin typeface="Century Gothic" pitchFamily="34" charset="0"/>
              </a:rPr>
              <a:t>Adding Goals to the Library</a:t>
            </a:r>
            <a:endParaRPr lang="en-US" sz="4000" b="1" dirty="0">
              <a:solidFill>
                <a:srgbClr val="FF0000"/>
              </a:solidFill>
              <a:latin typeface="Century Gothic" pitchFamily="34" charset="0"/>
            </a:endParaRPr>
          </a:p>
        </p:txBody>
      </p:sp>
      <p:sp>
        <p:nvSpPr>
          <p:cNvPr id="10251" name="TextBox 12"/>
          <p:cNvSpPr txBox="1">
            <a:spLocks noChangeArrowheads="1"/>
          </p:cNvSpPr>
          <p:nvPr/>
        </p:nvSpPr>
        <p:spPr bwMode="auto">
          <a:xfrm>
            <a:off x="6465888" y="1133565"/>
            <a:ext cx="2550599" cy="1569660"/>
          </a:xfrm>
          <a:prstGeom prst="rect">
            <a:avLst/>
          </a:prstGeom>
          <a:solidFill>
            <a:srgbClr val="DBF9C0"/>
          </a:solid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600" b="1" dirty="0" smtClean="0">
                <a:latin typeface="Century Gothic" pitchFamily="34" charset="0"/>
              </a:rPr>
              <a:t>To add a new goal from scratch, click on the Add Goal Button.  This brings up the text boxes to type in the goal and any objectives. </a:t>
            </a:r>
            <a:endParaRPr lang="en-US" sz="1600" b="1" dirty="0">
              <a:latin typeface="Century Gothic" pitchFamily="34" charset="0"/>
            </a:endParaRPr>
          </a:p>
        </p:txBody>
      </p:sp>
      <p:sp>
        <p:nvSpPr>
          <p:cNvPr id="14" name="TextBox 13"/>
          <p:cNvSpPr txBox="1">
            <a:spLocks noChangeArrowheads="1"/>
          </p:cNvSpPr>
          <p:nvPr/>
        </p:nvSpPr>
        <p:spPr bwMode="auto">
          <a:xfrm>
            <a:off x="152400" y="818676"/>
            <a:ext cx="6096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000" b="1" dirty="0">
                <a:latin typeface="Bookman Old Style" pitchFamily="18" charset="0"/>
              </a:rPr>
              <a:t>Adding from the Goal Management page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4762" y="685800"/>
            <a:ext cx="23717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0609" y="3429000"/>
            <a:ext cx="5455878" cy="332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2"/>
          <p:cNvSpPr txBox="1">
            <a:spLocks noChangeArrowheads="1"/>
          </p:cNvSpPr>
          <p:nvPr/>
        </p:nvSpPr>
        <p:spPr bwMode="auto">
          <a:xfrm>
            <a:off x="152400" y="5105400"/>
            <a:ext cx="2895600" cy="1569660"/>
          </a:xfrm>
          <a:prstGeom prst="rect">
            <a:avLst/>
          </a:prstGeom>
          <a:solidFill>
            <a:srgbClr val="DBF9C0"/>
          </a:solid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1600" b="1" dirty="0" smtClean="0">
                <a:latin typeface="Century Gothic" pitchFamily="34" charset="0"/>
              </a:rPr>
              <a:t>If you click the Use Template link next to the Goal, or any Objectives, it will bring up the template form to assist in writing the goal. </a:t>
            </a:r>
            <a:endParaRPr lang="en-US" sz="1600" b="1" dirty="0">
              <a:latin typeface="Century Gothic" pitchFamily="34" charset="0"/>
            </a:endParaRPr>
          </a:p>
        </p:txBody>
      </p:sp>
      <p:sp>
        <p:nvSpPr>
          <p:cNvPr id="21" name="AutoShape 30"/>
          <p:cNvSpPr>
            <a:spLocks noChangeArrowheads="1"/>
          </p:cNvSpPr>
          <p:nvPr/>
        </p:nvSpPr>
        <p:spPr bwMode="auto">
          <a:xfrm rot="10800000">
            <a:off x="5770562" y="1765995"/>
            <a:ext cx="650875" cy="609600"/>
          </a:xfrm>
          <a:prstGeom prst="rightArrow">
            <a:avLst>
              <a:gd name="adj1" fmla="val 39165"/>
              <a:gd name="adj2" fmla="val 25000"/>
            </a:avLst>
          </a:prstGeom>
          <a:solidFill>
            <a:schemeClr val="accent1"/>
          </a:solidFill>
          <a:ln w="9525" algn="ctr">
            <a:solidFill>
              <a:schemeClr val="tx1"/>
            </a:solidFill>
            <a:miter lim="800000"/>
            <a:headEnd/>
            <a:tailEnd/>
          </a:ln>
        </p:spPr>
        <p:txBody>
          <a:bodyPr wrap="none" anchor="ctr"/>
          <a:lstStyle/>
          <a:p>
            <a:endParaRPr lang="en-US"/>
          </a:p>
        </p:txBody>
      </p:sp>
      <p:sp>
        <p:nvSpPr>
          <p:cNvPr id="19" name="AutoShape 30"/>
          <p:cNvSpPr>
            <a:spLocks noChangeArrowheads="1"/>
          </p:cNvSpPr>
          <p:nvPr/>
        </p:nvSpPr>
        <p:spPr bwMode="auto">
          <a:xfrm>
            <a:off x="2286000" y="6269094"/>
            <a:ext cx="685800" cy="609600"/>
          </a:xfrm>
          <a:prstGeom prst="rightArrow">
            <a:avLst>
              <a:gd name="adj1" fmla="val 39165"/>
              <a:gd name="adj2" fmla="val 25000"/>
            </a:avLst>
          </a:prstGeom>
          <a:solidFill>
            <a:schemeClr val="accent1"/>
          </a:solidFill>
          <a:ln w="9525" algn="ctr">
            <a:solidFill>
              <a:schemeClr val="tx1"/>
            </a:solidFill>
            <a:miter lim="800000"/>
            <a:headEnd/>
            <a:tailEnd/>
          </a:ln>
        </p:spPr>
        <p:txBody>
          <a:bodyPr wrap="none" anchor="ctr"/>
          <a:lstStyle/>
          <a:p>
            <a:endParaRPr lang="en-US"/>
          </a:p>
        </p:txBody>
      </p:sp>
      <p:sp>
        <p:nvSpPr>
          <p:cNvPr id="22" name="Rectangle 21"/>
          <p:cNvSpPr/>
          <p:nvPr/>
        </p:nvSpPr>
        <p:spPr>
          <a:xfrm>
            <a:off x="152400" y="4800600"/>
            <a:ext cx="3408209" cy="295274"/>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23924" y="3585626"/>
            <a:ext cx="2047876" cy="1138773"/>
          </a:xfrm>
          <a:prstGeom prst="rect">
            <a:avLst/>
          </a:prstGeom>
          <a:solidFill>
            <a:srgbClr val="DBF9C0"/>
          </a:solidFill>
        </p:spPr>
        <p:txBody>
          <a:bodyPr wrap="square" rtlCol="0">
            <a:spAutoFit/>
          </a:bodyPr>
          <a:lstStyle/>
          <a:p>
            <a:r>
              <a:rPr lang="en-US" sz="1700" dirty="0" smtClean="0"/>
              <a:t>It is required to assign the Focus Area for the new goal here.  You can manage focus areas too.</a:t>
            </a:r>
            <a:endParaRPr lang="en-US" sz="1700" dirty="0"/>
          </a:p>
        </p:txBody>
      </p:sp>
    </p:spTree>
    <p:extLst>
      <p:ext uri="{BB962C8B-B14F-4D97-AF65-F5344CB8AC3E}">
        <p14:creationId xmlns:p14="http://schemas.microsoft.com/office/powerpoint/2010/main" val="146202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51"/>
                                        </p:tgtEl>
                                        <p:attrNameLst>
                                          <p:attrName>style.visibility</p:attrName>
                                        </p:attrNameLst>
                                      </p:cBhvr>
                                      <p:to>
                                        <p:strVal val="visible"/>
                                      </p:to>
                                    </p:set>
                                    <p:animEffect transition="in" filter="fade">
                                      <p:cBhvr>
                                        <p:cTn id="7" dur="500"/>
                                        <p:tgtEl>
                                          <p:spTgt spid="1025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1000"/>
                                        <p:tgtEl>
                                          <p:spTgt spid="19"/>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 grpId="0" animBg="1"/>
      <p:bldP spid="14" grpId="0"/>
      <p:bldP spid="20" grpId="0" animBg="1"/>
      <p:bldP spid="21"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889000" y="152400"/>
            <a:ext cx="73279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sz="4000" b="1" dirty="0" smtClean="0">
                <a:solidFill>
                  <a:srgbClr val="FF0000"/>
                </a:solidFill>
                <a:latin typeface="Century Gothic" pitchFamily="34" charset="0"/>
              </a:rPr>
              <a:t>Adding Goals to the Library</a:t>
            </a:r>
            <a:endParaRPr lang="en-US" sz="3600" b="1" dirty="0">
              <a:solidFill>
                <a:srgbClr val="FF0000"/>
              </a:solidFill>
              <a:latin typeface="Century Gothic" pitchFamily="34" charset="0"/>
            </a:endParaRPr>
          </a:p>
        </p:txBody>
      </p:sp>
      <p:sp>
        <p:nvSpPr>
          <p:cNvPr id="4" name="TextBox 3"/>
          <p:cNvSpPr txBox="1">
            <a:spLocks noChangeArrowheads="1"/>
          </p:cNvSpPr>
          <p:nvPr/>
        </p:nvSpPr>
        <p:spPr bwMode="auto">
          <a:xfrm>
            <a:off x="381000" y="775364"/>
            <a:ext cx="8077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sz="2400" b="1" dirty="0">
                <a:latin typeface="Bookman Old Style" pitchFamily="18" charset="0"/>
              </a:rPr>
              <a:t>Adding from the Future IEP.</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1230243"/>
            <a:ext cx="90487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95275" y="2514600"/>
            <a:ext cx="1752600" cy="41557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6675" y="3106668"/>
            <a:ext cx="8972550" cy="3262432"/>
          </a:xfrm>
          <a:prstGeom prst="rect">
            <a:avLst/>
          </a:prstGeom>
          <a:noFill/>
        </p:spPr>
        <p:txBody>
          <a:bodyPr wrap="square" rtlCol="0">
            <a:spAutoFit/>
          </a:bodyPr>
          <a:lstStyle/>
          <a:p>
            <a:r>
              <a:rPr lang="en-US" sz="1600" dirty="0">
                <a:latin typeface="Bookman Old Style" pitchFamily="18" charset="0"/>
              </a:rPr>
              <a:t>Once you have created a goal in the Future IEP, you can choose to add this goal to your Personal Goal Bank.  </a:t>
            </a:r>
          </a:p>
          <a:p>
            <a:endParaRPr lang="en-US" sz="1600" dirty="0">
              <a:latin typeface="Bookman Old Style" pitchFamily="18" charset="0"/>
            </a:endParaRPr>
          </a:p>
          <a:p>
            <a:r>
              <a:rPr lang="en-US" sz="1600" dirty="0">
                <a:latin typeface="Bookman Old Style" pitchFamily="18" charset="0"/>
              </a:rPr>
              <a:t>To do so, just select the Focus Area you wish this goal to be listed under, then click </a:t>
            </a:r>
            <a:r>
              <a:rPr lang="en-US" sz="1600" u="sng" dirty="0">
                <a:solidFill>
                  <a:srgbClr val="0070C0"/>
                </a:solidFill>
                <a:latin typeface="Bookman Old Style" pitchFamily="18" charset="0"/>
              </a:rPr>
              <a:t>Go</a:t>
            </a:r>
            <a:r>
              <a:rPr lang="en-US" sz="1600" dirty="0">
                <a:latin typeface="Bookman Old Style" pitchFamily="18" charset="0"/>
              </a:rPr>
              <a:t>.  </a:t>
            </a:r>
          </a:p>
          <a:p>
            <a:endParaRPr lang="en-US" sz="1600" dirty="0">
              <a:latin typeface="Bookman Old Style" pitchFamily="18" charset="0"/>
            </a:endParaRPr>
          </a:p>
          <a:p>
            <a:r>
              <a:rPr lang="en-US" sz="1400" b="1" dirty="0">
                <a:latin typeface="Bookman Old Style" pitchFamily="18" charset="0"/>
              </a:rPr>
              <a:t>Note:  You must have set up your Focus Areas prior to this step.</a:t>
            </a:r>
          </a:p>
          <a:p>
            <a:endParaRPr lang="en-US" sz="1600" dirty="0">
              <a:latin typeface="Bookman Old Style" pitchFamily="18" charset="0"/>
            </a:endParaRPr>
          </a:p>
          <a:p>
            <a:r>
              <a:rPr lang="en-US" sz="1600" dirty="0">
                <a:latin typeface="Bookman Old Style" pitchFamily="18" charset="0"/>
              </a:rPr>
              <a:t>After you have saved the goal in your goal bank, you will need to go to </a:t>
            </a:r>
            <a:r>
              <a:rPr lang="en-US" sz="1600" b="1" dirty="0">
                <a:latin typeface="Bookman Old Style" pitchFamily="18" charset="0"/>
              </a:rPr>
              <a:t>Manage My Goal Bank</a:t>
            </a:r>
            <a:r>
              <a:rPr lang="en-US" sz="1600" dirty="0">
                <a:latin typeface="Bookman Old Style" pitchFamily="18" charset="0"/>
              </a:rPr>
              <a:t> and edit the student’s personal information and all dates from the goal. </a:t>
            </a:r>
          </a:p>
          <a:p>
            <a:pPr marL="285750" indent="-285750">
              <a:buFont typeface="Arial" pitchFamily="34" charset="0"/>
              <a:buChar char="•"/>
            </a:pPr>
            <a:r>
              <a:rPr lang="en-US" sz="1600" b="1" dirty="0">
                <a:latin typeface="Bookman Old Style" pitchFamily="18" charset="0"/>
              </a:rPr>
              <a:t>Replace the Student’s Name with (Name)</a:t>
            </a:r>
          </a:p>
          <a:p>
            <a:pPr marL="285750" indent="-285750">
              <a:buFont typeface="Arial" pitchFamily="34" charset="0"/>
              <a:buChar char="•"/>
            </a:pPr>
            <a:r>
              <a:rPr lang="en-US" sz="1600" b="1" dirty="0">
                <a:latin typeface="Bookman Old Style" pitchFamily="18" charset="0"/>
              </a:rPr>
              <a:t>Replace all dates with (date)</a:t>
            </a:r>
          </a:p>
          <a:p>
            <a:pPr marL="285750" indent="-285750">
              <a:buFont typeface="Arial" pitchFamily="34" charset="0"/>
              <a:buChar char="•"/>
            </a:pPr>
            <a:r>
              <a:rPr lang="en-US" sz="1600" b="1" dirty="0">
                <a:latin typeface="Bookman Old Style" pitchFamily="18" charset="0"/>
              </a:rPr>
              <a:t>Replace specific numbers for percentage and trials with lines to indicate that data is needed to complete it.</a:t>
            </a:r>
          </a:p>
        </p:txBody>
      </p:sp>
    </p:spTree>
    <p:extLst>
      <p:ext uri="{BB962C8B-B14F-4D97-AF65-F5344CB8AC3E}">
        <p14:creationId xmlns:p14="http://schemas.microsoft.com/office/powerpoint/2010/main" val="325709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228600" y="269875"/>
            <a:ext cx="868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r>
              <a:rPr lang="en-US" sz="3600" b="1" dirty="0" smtClean="0">
                <a:solidFill>
                  <a:srgbClr val="FF0000"/>
                </a:solidFill>
                <a:latin typeface="Century Gothic" pitchFamily="34" charset="0"/>
              </a:rPr>
              <a:t>Editing, Deleting, and Moving Goals</a:t>
            </a:r>
            <a:endParaRPr lang="en-US" sz="3600" b="1" dirty="0">
              <a:solidFill>
                <a:srgbClr val="FF0000"/>
              </a:solidFill>
              <a:latin typeface="Century Gothic" pitchFamily="34" charset="0"/>
            </a:endParaRPr>
          </a:p>
        </p:txBody>
      </p:sp>
      <p:sp>
        <p:nvSpPr>
          <p:cNvPr id="12291" name="TextBox 2"/>
          <p:cNvSpPr txBox="1">
            <a:spLocks noChangeArrowheads="1"/>
          </p:cNvSpPr>
          <p:nvPr/>
        </p:nvSpPr>
        <p:spPr bwMode="auto">
          <a:xfrm>
            <a:off x="76200" y="3905082"/>
            <a:ext cx="89154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b="1" dirty="0">
                <a:latin typeface="Bookman Old Style" pitchFamily="18" charset="0"/>
              </a:rPr>
              <a:t>To Edit Goals:  </a:t>
            </a:r>
            <a:r>
              <a:rPr lang="en-US" sz="1600" dirty="0">
                <a:latin typeface="Bookman Old Style" pitchFamily="18" charset="0"/>
              </a:rPr>
              <a:t>Click on the Edit Icon next to the goal you wish to edit.  That will bring up the entire goal in text boxes which can be edited as you wish. </a:t>
            </a:r>
          </a:p>
        </p:txBody>
      </p:sp>
      <p:sp>
        <p:nvSpPr>
          <p:cNvPr id="12292" name="TextBox 3"/>
          <p:cNvSpPr txBox="1">
            <a:spLocks noChangeArrowheads="1"/>
          </p:cNvSpPr>
          <p:nvPr/>
        </p:nvSpPr>
        <p:spPr bwMode="auto">
          <a:xfrm>
            <a:off x="104775" y="5430798"/>
            <a:ext cx="53530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b="1" dirty="0">
                <a:latin typeface="Bookman Old Style" pitchFamily="18" charset="0"/>
              </a:rPr>
              <a:t>To Move Goals:</a:t>
            </a:r>
            <a:r>
              <a:rPr lang="en-US" dirty="0">
                <a:latin typeface="Bookman Old Style" pitchFamily="18" charset="0"/>
              </a:rPr>
              <a:t>  </a:t>
            </a:r>
            <a:r>
              <a:rPr lang="en-US" sz="1600" dirty="0">
                <a:latin typeface="Bookman Old Style" pitchFamily="18" charset="0"/>
              </a:rPr>
              <a:t>Check the box next to the goal(s) you wish to move.  Select the folder to move to from the drop down menu at the top right of the page where it says Move Selected Goals To:   </a:t>
            </a:r>
          </a:p>
        </p:txBody>
      </p:sp>
      <p:sp>
        <p:nvSpPr>
          <p:cNvPr id="13319" name="TextBox 11"/>
          <p:cNvSpPr txBox="1">
            <a:spLocks noChangeArrowheads="1"/>
          </p:cNvSpPr>
          <p:nvPr/>
        </p:nvSpPr>
        <p:spPr bwMode="auto">
          <a:xfrm>
            <a:off x="76200" y="4532363"/>
            <a:ext cx="89154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b="1" dirty="0">
                <a:latin typeface="Bookman Old Style" pitchFamily="18" charset="0"/>
              </a:rPr>
              <a:t>To Delete Goals:  </a:t>
            </a:r>
            <a:r>
              <a:rPr lang="en-US" sz="1600" dirty="0">
                <a:latin typeface="Bookman Old Style" pitchFamily="18" charset="0"/>
              </a:rPr>
              <a:t>Click on the Delete Icon next to the goal you wish to delete.  If you have multiple goals to delete, check the boxes in front of the goals, and select the Delete Selected Goals button at the top of the page.</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917357"/>
            <a:ext cx="8915400" cy="2944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5298996"/>
            <a:ext cx="3733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5994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fade">
                                      <p:cBhvr>
                                        <p:cTn id="7"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5483</TotalTime>
  <Words>665</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You…any 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Sather, Debra (dsather@psusd.us)</cp:lastModifiedBy>
  <cp:revision>326</cp:revision>
  <cp:lastPrinted>2014-09-02T23:40:15Z</cp:lastPrinted>
  <dcterms:created xsi:type="dcterms:W3CDTF">2012-06-18T14:52:51Z</dcterms:created>
  <dcterms:modified xsi:type="dcterms:W3CDTF">2014-09-23T21:20:59Z</dcterms:modified>
</cp:coreProperties>
</file>